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D8C95-CF98-419B-82AD-451DD6C838A2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E40EB-6733-47EF-B159-99BD403D39C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“textbook” RSA because it would not be secure in practice. Why is that the case?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134AB6-D105-B94F-AF6A-AF4BFCAA1F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BBF36-5555-4801-B3F5-C528D58DD5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2E3F5-4A14-4B50-B7B9-18D0CFA192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Part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Cryptography                                                                                                     </a:t>
            </a:r>
            <a:fld id="{AB903910-A119-DE43-9A28-B8E4455F4354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Knapsack Problem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Given</a:t>
            </a:r>
            <a:r>
              <a:rPr lang="en-US" sz="2800" dirty="0" smtClean="0"/>
              <a:t> a set </a:t>
            </a:r>
            <a:r>
              <a:rPr lang="en-US" sz="2800" dirty="0"/>
              <a:t>of </a:t>
            </a:r>
            <a:r>
              <a:rPr lang="en-US" dirty="0" err="1">
                <a:latin typeface="Times-Roman" charset="0"/>
              </a:rPr>
              <a:t>n</a:t>
            </a:r>
            <a:r>
              <a:rPr lang="en-US" sz="2800" dirty="0"/>
              <a:t> weights </a:t>
            </a:r>
            <a:r>
              <a:rPr lang="en-US" sz="2800" dirty="0">
                <a:latin typeface="Times-Roman" charset="0"/>
              </a:rPr>
              <a:t>W</a:t>
            </a:r>
            <a:r>
              <a:rPr lang="en-US" sz="2800" baseline="-25000" dirty="0">
                <a:latin typeface="Times-Roman" charset="0"/>
              </a:rPr>
              <a:t>0</a:t>
            </a:r>
            <a:r>
              <a:rPr lang="en-US" sz="2800" dirty="0">
                <a:latin typeface="Times-Roman" charset="0"/>
              </a:rPr>
              <a:t>,W</a:t>
            </a:r>
            <a:r>
              <a:rPr lang="en-US" sz="2800" baseline="-25000" dirty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,...,W</a:t>
            </a:r>
            <a:r>
              <a:rPr lang="en-US" sz="2800" baseline="-25000" dirty="0">
                <a:latin typeface="Times-Roman" charset="0"/>
              </a:rPr>
              <a:t>n-1</a:t>
            </a:r>
            <a:r>
              <a:rPr lang="en-US" sz="2800" dirty="0"/>
              <a:t> </a:t>
            </a:r>
            <a:r>
              <a:rPr lang="en-US" sz="2800" dirty="0" smtClean="0"/>
              <a:t>and a sum </a:t>
            </a:r>
            <a:r>
              <a:rPr lang="en-US" sz="2800" dirty="0">
                <a:latin typeface="Times-Roman" charset="0"/>
              </a:rPr>
              <a:t>S</a:t>
            </a:r>
            <a:r>
              <a:rPr lang="en-US" sz="2800" dirty="0" smtClean="0"/>
              <a:t>, </a:t>
            </a:r>
            <a:r>
              <a:rPr lang="en-US" sz="2800" dirty="0"/>
              <a:t>find </a:t>
            </a:r>
            <a:r>
              <a:rPr lang="en-US" sz="2800" dirty="0" err="1">
                <a:latin typeface="Times-Roman" charset="0"/>
              </a:rPr>
              <a:t>a</a:t>
            </a:r>
            <a:r>
              <a:rPr lang="en-US" sz="2800" baseline="-25000" dirty="0" err="1">
                <a:latin typeface="Times-Roman" charset="0"/>
              </a:rPr>
              <a:t>i</a:t>
            </a:r>
            <a:r>
              <a:rPr lang="en-US" sz="2800" dirty="0"/>
              <a:t> </a:t>
            </a:r>
            <a:r>
              <a:rPr lang="en-US" sz="2800" dirty="0" err="1">
                <a:sym typeface="Symbol" charset="2"/>
              </a:rPr>
              <a:t></a:t>
            </a:r>
            <a:r>
              <a:rPr lang="en-US" sz="2800" dirty="0">
                <a:sym typeface="Symbol" charset="2"/>
              </a:rPr>
              <a:t> </a:t>
            </a:r>
            <a:r>
              <a:rPr lang="en-US" sz="2800" dirty="0">
                <a:latin typeface="Times-Roman" charset="0"/>
                <a:sym typeface="Symbol" charset="2"/>
              </a:rPr>
              <a:t>{0,1}</a:t>
            </a:r>
            <a:r>
              <a:rPr lang="en-US" sz="2800" dirty="0">
                <a:sym typeface="Symbol" charset="2"/>
              </a:rPr>
              <a:t> </a:t>
            </a:r>
            <a:r>
              <a:rPr lang="en-US" sz="2800" dirty="0"/>
              <a:t>so that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latin typeface="Times-Roman" charset="0"/>
              </a:rPr>
              <a:t>	</a:t>
            </a:r>
            <a:r>
              <a:rPr lang="en-US" dirty="0">
                <a:latin typeface="Times-Roman" charset="0"/>
              </a:rPr>
              <a:t>S = a</a:t>
            </a:r>
            <a:r>
              <a:rPr lang="en-US" baseline="-25000" dirty="0">
                <a:latin typeface="Times-Roman" charset="0"/>
              </a:rPr>
              <a:t>0</a:t>
            </a:r>
            <a:r>
              <a:rPr lang="en-US" dirty="0">
                <a:latin typeface="Times-Roman" charset="0"/>
              </a:rPr>
              <a:t>W</a:t>
            </a:r>
            <a:r>
              <a:rPr lang="en-US" baseline="-25000" dirty="0">
                <a:latin typeface="Times-Roman" charset="0"/>
              </a:rPr>
              <a:t>0</a:t>
            </a:r>
            <a:r>
              <a:rPr lang="en-US" dirty="0">
                <a:latin typeface="Times-Roman" charset="0"/>
              </a:rPr>
              <a:t>+a</a:t>
            </a:r>
            <a:r>
              <a:rPr lang="en-US" baseline="-25000" dirty="0">
                <a:latin typeface="Times-Roman" charset="0"/>
              </a:rPr>
              <a:t>1</a:t>
            </a:r>
            <a:r>
              <a:rPr lang="en-US" dirty="0">
                <a:latin typeface="Times-Roman" charset="0"/>
              </a:rPr>
              <a:t>W</a:t>
            </a:r>
            <a:r>
              <a:rPr lang="en-US" baseline="-25000" dirty="0">
                <a:latin typeface="Times-Roman" charset="0"/>
              </a:rPr>
              <a:t>1</a:t>
            </a:r>
            <a:r>
              <a:rPr lang="en-US" dirty="0">
                <a:latin typeface="Times-Roman" charset="0"/>
              </a:rPr>
              <a:t> </a:t>
            </a:r>
            <a:r>
              <a:rPr lang="en-US" dirty="0" smtClean="0">
                <a:latin typeface="Times-Roman" charset="0"/>
              </a:rPr>
              <a:t>+ .</a:t>
            </a:r>
            <a:r>
              <a:rPr lang="en-US" dirty="0">
                <a:latin typeface="Times-Roman" charset="0"/>
              </a:rPr>
              <a:t>.</a:t>
            </a:r>
            <a:r>
              <a:rPr lang="en-US" dirty="0" smtClean="0">
                <a:latin typeface="Times-Roman" charset="0"/>
              </a:rPr>
              <a:t>. + </a:t>
            </a:r>
            <a:r>
              <a:rPr lang="en-US" dirty="0">
                <a:latin typeface="Times-Roman" charset="0"/>
              </a:rPr>
              <a:t>a</a:t>
            </a:r>
            <a:r>
              <a:rPr lang="en-US" baseline="-25000" dirty="0">
                <a:latin typeface="Times-Roman" charset="0"/>
              </a:rPr>
              <a:t>n-1</a:t>
            </a:r>
            <a:r>
              <a:rPr lang="en-US" dirty="0">
                <a:latin typeface="Times-Roman" charset="0"/>
              </a:rPr>
              <a:t>W</a:t>
            </a:r>
            <a:r>
              <a:rPr lang="en-US" baseline="-25000" dirty="0">
                <a:latin typeface="Times-Roman" charset="0"/>
              </a:rPr>
              <a:t>n-1</a:t>
            </a: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2800" dirty="0"/>
              <a:t>	(technically, this </a:t>
            </a:r>
            <a:r>
              <a:rPr lang="en-US" sz="2800" dirty="0" smtClean="0"/>
              <a:t>is the </a:t>
            </a:r>
            <a:r>
              <a:rPr lang="en-US" sz="2800" i="1" dirty="0" smtClean="0"/>
              <a:t>subset sum </a:t>
            </a:r>
            <a:r>
              <a:rPr lang="en-US" sz="2800" dirty="0"/>
              <a:t>problem)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Example</a:t>
            </a:r>
            <a:r>
              <a:rPr lang="en-US" sz="2800" dirty="0"/>
              <a:t>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Weights </a:t>
            </a:r>
            <a:r>
              <a:rPr lang="en-US" sz="2400" dirty="0">
                <a:latin typeface="Times-Roman" charset="0"/>
              </a:rPr>
              <a:t>(62,93,26,52,166,48,91,141)</a:t>
            </a:r>
            <a:endParaRPr lang="en-US" sz="32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Problem: Find</a:t>
            </a:r>
            <a:r>
              <a:rPr lang="en-US" sz="2400" dirty="0" smtClean="0"/>
              <a:t> a subset </a:t>
            </a:r>
            <a:r>
              <a:rPr lang="en-US" sz="2400" dirty="0"/>
              <a:t>that sums to </a:t>
            </a:r>
            <a:r>
              <a:rPr lang="en-US" sz="2400" dirty="0" smtClean="0">
                <a:latin typeface="Times-Roman" charset="0"/>
              </a:rPr>
              <a:t>S = 302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Answer: </a:t>
            </a:r>
            <a:r>
              <a:rPr lang="en-US" sz="2400" dirty="0" smtClean="0">
                <a:latin typeface="Times-Roman" charset="0"/>
              </a:rPr>
              <a:t>62 + 26 + 166 + 48 = 302</a:t>
            </a: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(general) knapsack is NP-complete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/>
              <a:t>Does RSA Really Work?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800" dirty="0"/>
              <a:t>Given </a:t>
            </a:r>
            <a:r>
              <a:rPr lang="en-US" sz="2800" dirty="0">
                <a:latin typeface="Times-Roman" charset="0"/>
              </a:rPr>
              <a:t>C = M</a:t>
            </a:r>
            <a:r>
              <a:rPr lang="en-US" sz="2800" baseline="30000" dirty="0">
                <a:latin typeface="Times-Roman" charset="0"/>
              </a:rPr>
              <a:t>e</a:t>
            </a:r>
            <a:r>
              <a:rPr lang="en-US" sz="2800" dirty="0">
                <a:latin typeface="Times-Roman" charset="0"/>
              </a:rPr>
              <a:t> mod N</a:t>
            </a:r>
            <a:r>
              <a:rPr lang="en-US" sz="2800" dirty="0" smtClean="0"/>
              <a:t> we want to show that </a:t>
            </a:r>
            <a:endParaRPr lang="en-US" sz="2800" dirty="0"/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-Roman" charset="0"/>
              </a:rPr>
              <a:t> </a:t>
            </a:r>
            <a:r>
              <a:rPr lang="en-US" dirty="0">
                <a:latin typeface="Times-Roman" charset="0"/>
              </a:rPr>
              <a:t>M = </a:t>
            </a:r>
            <a:r>
              <a:rPr lang="en-US" dirty="0" err="1">
                <a:latin typeface="Times-Roman" charset="0"/>
              </a:rPr>
              <a:t>C</a:t>
            </a:r>
            <a:r>
              <a:rPr lang="en-US" baseline="30000" dirty="0" err="1">
                <a:latin typeface="Times-Roman" charset="0"/>
              </a:rPr>
              <a:t>d</a:t>
            </a:r>
            <a:r>
              <a:rPr lang="en-US" dirty="0">
                <a:latin typeface="Times-Roman" charset="0"/>
              </a:rPr>
              <a:t> mod N = M</a:t>
            </a:r>
            <a:r>
              <a:rPr lang="en-US" baseline="30000" dirty="0">
                <a:latin typeface="Times-Roman" charset="0"/>
              </a:rPr>
              <a:t>ed</a:t>
            </a:r>
            <a:r>
              <a:rPr lang="en-US" dirty="0">
                <a:latin typeface="Times-Roman" charset="0"/>
              </a:rPr>
              <a:t> mod N</a:t>
            </a:r>
            <a:endParaRPr lang="en-US" sz="2400" dirty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dirty="0"/>
              <a:t>We’ll</a:t>
            </a:r>
            <a:r>
              <a:rPr lang="en-US" sz="2800" dirty="0" smtClean="0"/>
              <a:t> need </a:t>
            </a:r>
            <a:r>
              <a:rPr lang="en-US" sz="2800" b="1" dirty="0"/>
              <a:t>Euler’s Theorem:</a:t>
            </a:r>
            <a:endParaRPr lang="en-US" sz="2800" dirty="0"/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-Roman" charset="0"/>
              </a:rPr>
              <a:t> If </a:t>
            </a:r>
            <a:r>
              <a:rPr lang="en-US" sz="2400" dirty="0" err="1">
                <a:latin typeface="Times-Roman" charset="0"/>
              </a:rPr>
              <a:t>x</a:t>
            </a:r>
            <a:r>
              <a:rPr lang="en-US" sz="2400" dirty="0">
                <a:latin typeface="Times-Roman" charset="0"/>
              </a:rPr>
              <a:t> is relatively prime to </a:t>
            </a:r>
            <a:r>
              <a:rPr lang="en-US" sz="2400" dirty="0" err="1">
                <a:latin typeface="Times-Roman" charset="0"/>
              </a:rPr>
              <a:t>n</a:t>
            </a:r>
            <a:r>
              <a:rPr lang="en-US" sz="2400" dirty="0">
                <a:latin typeface="Times-Roman" charset="0"/>
              </a:rPr>
              <a:t> then </a:t>
            </a:r>
            <a:r>
              <a:rPr lang="en-US" sz="2400" dirty="0" err="1">
                <a:latin typeface="Times-Roman" charset="0"/>
              </a:rPr>
              <a:t>x</a:t>
            </a:r>
            <a:r>
              <a:rPr lang="en-US" sz="2400" baseline="30000" dirty="0" err="1">
                <a:latin typeface="Times-Roman" charset="0"/>
                <a:sym typeface="Symbol" charset="2"/>
              </a:rPr>
              <a:t>(</a:t>
            </a:r>
            <a:r>
              <a:rPr lang="en-US" sz="2400" baseline="30000" dirty="0" err="1">
                <a:latin typeface="Times-Roman" charset="0"/>
              </a:rPr>
              <a:t>n</a:t>
            </a:r>
            <a:r>
              <a:rPr lang="en-US" sz="2400" baseline="30000" dirty="0">
                <a:latin typeface="Times-Roman" charset="0"/>
              </a:rPr>
              <a:t>)</a:t>
            </a:r>
            <a:r>
              <a:rPr lang="en-US" sz="2400" dirty="0">
                <a:latin typeface="Times-Roman" charset="0"/>
              </a:rPr>
              <a:t> = 1 mod </a:t>
            </a:r>
            <a:r>
              <a:rPr lang="en-US" sz="2400" dirty="0" err="1">
                <a:latin typeface="Times-Roman" charset="0"/>
              </a:rPr>
              <a:t>n</a:t>
            </a:r>
            <a:r>
              <a:rPr lang="en-US" sz="2400" dirty="0">
                <a:latin typeface="Times-Roman" charset="0"/>
              </a:rPr>
              <a:t> </a:t>
            </a:r>
            <a:endParaRPr lang="en-US" sz="2400" dirty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dirty="0"/>
              <a:t>Facts: 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AutoNum type="arabicParenR"/>
            </a:pPr>
            <a:r>
              <a:rPr lang="en-US" sz="2400" dirty="0"/>
              <a:t> </a:t>
            </a:r>
            <a:r>
              <a:rPr lang="en-US" sz="2400" dirty="0" err="1">
                <a:latin typeface="Times-Roman" charset="0"/>
              </a:rPr>
              <a:t>ed</a:t>
            </a:r>
            <a:r>
              <a:rPr lang="en-US" sz="2400" dirty="0">
                <a:latin typeface="Times-Roman" charset="0"/>
              </a:rPr>
              <a:t> = 1 mod (</a:t>
            </a:r>
            <a:r>
              <a:rPr lang="en-US" sz="2400" dirty="0" err="1">
                <a:latin typeface="Times-Roman" charset="0"/>
              </a:rPr>
              <a:t>p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sz="2400" dirty="0">
                <a:latin typeface="Times-Roman" charset="0"/>
              </a:rPr>
              <a:t>1)(q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sz="2400" dirty="0">
                <a:latin typeface="Times-Roman" charset="0"/>
              </a:rPr>
              <a:t>1)</a:t>
            </a:r>
            <a:r>
              <a:rPr lang="en-US" sz="2400" dirty="0"/>
              <a:t> 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AutoNum type="arabicParenR"/>
            </a:pPr>
            <a:r>
              <a:rPr lang="en-US" sz="2400" dirty="0"/>
              <a:t> By definition of “mod”, </a:t>
            </a:r>
            <a:r>
              <a:rPr lang="en-US" sz="2400" dirty="0" err="1">
                <a:latin typeface="Times-Roman" charset="0"/>
              </a:rPr>
              <a:t>ed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k(p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sz="2400" dirty="0">
                <a:latin typeface="Times-Roman" charset="0"/>
              </a:rPr>
              <a:t>1)(q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sz="2400" dirty="0">
                <a:latin typeface="Times-Roman" charset="0"/>
              </a:rPr>
              <a:t>1) + 1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AutoNum type="arabicParenR"/>
            </a:pP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latin typeface="Times-Roman" charset="0"/>
                <a:sym typeface="Symbol" charset="2"/>
              </a:rPr>
              <a:t>(N</a:t>
            </a:r>
            <a:r>
              <a:rPr lang="en-US" sz="2400" dirty="0">
                <a:latin typeface="Times-Roman" charset="0"/>
              </a:rPr>
              <a:t>) = (</a:t>
            </a:r>
            <a:r>
              <a:rPr lang="en-US" sz="2400" dirty="0" err="1">
                <a:latin typeface="Times-Roman" charset="0"/>
              </a:rPr>
              <a:t>p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sz="2400" dirty="0">
                <a:latin typeface="Times-Roman" charset="0"/>
              </a:rPr>
              <a:t>1)(q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sz="2400" dirty="0">
                <a:latin typeface="Times-Roman" charset="0"/>
              </a:rPr>
              <a:t>1)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dirty="0"/>
              <a:t>Then </a:t>
            </a:r>
            <a:r>
              <a:rPr lang="en-US" sz="2800" dirty="0" err="1">
                <a:latin typeface="Times-Roman" charset="0"/>
              </a:rPr>
              <a:t>ed</a:t>
            </a:r>
            <a:r>
              <a:rPr lang="en-US" sz="2800" dirty="0" smtClean="0">
                <a:latin typeface="Times-Roman" charset="0"/>
              </a:rPr>
              <a:t> </a:t>
            </a:r>
            <a:r>
              <a:rPr lang="en-US" sz="2800" dirty="0" smtClean="0">
                <a:latin typeface="Times-Roman" charset="0"/>
                <a:sym typeface="Symbol" charset="2"/>
              </a:rPr>
              <a:t>−</a:t>
            </a:r>
            <a:r>
              <a:rPr lang="en-US" sz="2800" dirty="0" smtClean="0">
                <a:latin typeface="Times-Roman" charset="0"/>
              </a:rPr>
              <a:t> </a:t>
            </a:r>
            <a:r>
              <a:rPr lang="en-US" sz="2800" dirty="0">
                <a:latin typeface="Times-Roman" charset="0"/>
              </a:rPr>
              <a:t>1 = </a:t>
            </a:r>
            <a:r>
              <a:rPr lang="en-US" sz="2800" dirty="0" err="1">
                <a:latin typeface="Times-Roman" charset="0"/>
              </a:rPr>
              <a:t>k(p</a:t>
            </a:r>
            <a:r>
              <a:rPr lang="en-US" sz="2800" dirty="0" smtClean="0">
                <a:latin typeface="Times-Roman" charset="0"/>
              </a:rPr>
              <a:t> </a:t>
            </a:r>
            <a:r>
              <a:rPr lang="en-US" sz="2800" dirty="0" smtClean="0">
                <a:latin typeface="Times-Roman" charset="0"/>
                <a:sym typeface="Symbol" charset="2"/>
              </a:rPr>
              <a:t>− </a:t>
            </a:r>
            <a:r>
              <a:rPr lang="en-US" sz="2800" dirty="0">
                <a:latin typeface="Times-Roman" charset="0"/>
              </a:rPr>
              <a:t>1)(q</a:t>
            </a:r>
            <a:r>
              <a:rPr lang="en-US" sz="2800" dirty="0" smtClean="0">
                <a:latin typeface="Times-Roman" charset="0"/>
              </a:rPr>
              <a:t> </a:t>
            </a:r>
            <a:r>
              <a:rPr lang="en-US" sz="2800" dirty="0" smtClean="0">
                <a:latin typeface="Times-Roman" charset="0"/>
                <a:sym typeface="Symbol" charset="2"/>
              </a:rPr>
              <a:t>− </a:t>
            </a:r>
            <a:r>
              <a:rPr lang="en-US" sz="2800" dirty="0">
                <a:latin typeface="Times-Roman" charset="0"/>
              </a:rPr>
              <a:t>1) = </a:t>
            </a:r>
            <a:r>
              <a:rPr lang="en-US" sz="2800" dirty="0" err="1">
                <a:latin typeface="Times-Roman" charset="0"/>
              </a:rPr>
              <a:t>k</a:t>
            </a:r>
            <a:r>
              <a:rPr lang="en-US" sz="2800" dirty="0" err="1">
                <a:latin typeface="Times-Roman" charset="0"/>
                <a:sym typeface="Symbol" charset="2"/>
              </a:rPr>
              <a:t>(N</a:t>
            </a:r>
            <a:r>
              <a:rPr lang="en-US" sz="2800" dirty="0">
                <a:latin typeface="Times-Roman" charset="0"/>
              </a:rPr>
              <a:t>)</a:t>
            </a:r>
            <a:r>
              <a:rPr lang="en-US" sz="2800" dirty="0"/>
              <a:t> </a:t>
            </a:r>
            <a:endParaRPr lang="en-US" sz="2800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dirty="0" smtClean="0"/>
              <a:t>So, </a:t>
            </a:r>
            <a:r>
              <a:rPr lang="en-US" sz="2400" b="1" dirty="0" smtClean="0">
                <a:solidFill>
                  <a:schemeClr val="hlink"/>
                </a:solidFill>
                <a:latin typeface="Times-Roman" charset="0"/>
              </a:rPr>
              <a:t>C</a:t>
            </a:r>
            <a:r>
              <a:rPr lang="en-US" sz="2400" b="1" baseline="30000" dirty="0" smtClean="0">
                <a:solidFill>
                  <a:schemeClr val="hlink"/>
                </a:solidFill>
                <a:latin typeface="Times-Roman" charset="0"/>
              </a:rPr>
              <a:t>d</a:t>
            </a:r>
            <a:r>
              <a:rPr lang="en-US" sz="2400" dirty="0" smtClean="0">
                <a:latin typeface="Times-Roman" charset="0"/>
              </a:rPr>
              <a:t> = M</a:t>
            </a:r>
            <a:r>
              <a:rPr lang="en-US" sz="2400" baseline="30000" dirty="0" smtClean="0">
                <a:latin typeface="Times-Roman" charset="0"/>
              </a:rPr>
              <a:t>ed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>
                <a:latin typeface="Times-Roman" charset="0"/>
              </a:rPr>
              <a:t>=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>
                <a:latin typeface="Times-Roman" charset="0"/>
              </a:rPr>
              <a:t>M</a:t>
            </a:r>
            <a:r>
              <a:rPr lang="en-US" sz="2400" baseline="30000" dirty="0">
                <a:latin typeface="Times-Roman" charset="0"/>
              </a:rPr>
              <a:t>(</a:t>
            </a:r>
            <a:r>
              <a:rPr lang="en-US" sz="2400" baseline="30000" dirty="0" err="1">
                <a:latin typeface="Times-Roman" charset="0"/>
              </a:rPr>
              <a:t>ed</a:t>
            </a:r>
            <a:r>
              <a:rPr lang="en-US" sz="2400" baseline="30000" dirty="0" smtClean="0">
                <a:latin typeface="Times-Roman" charset="0"/>
              </a:rPr>
              <a:t> </a:t>
            </a:r>
            <a:r>
              <a:rPr lang="en-US" sz="2400" baseline="30000" dirty="0" smtClean="0">
                <a:latin typeface="Times-Roman" charset="0"/>
                <a:sym typeface="Symbol" charset="2"/>
              </a:rPr>
              <a:t> </a:t>
            </a:r>
            <a:r>
              <a:rPr lang="en-US" sz="2400" baseline="30000" dirty="0">
                <a:latin typeface="Times-Roman" charset="0"/>
              </a:rPr>
              <a:t>1) + 1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M</a:t>
            </a:r>
            <a:r>
              <a:rPr lang="en-US" sz="2400" dirty="0" err="1">
                <a:latin typeface="Times-Roman" charset="0"/>
                <a:sym typeface="Symbol" charset="2"/>
              </a:rPr>
              <a:t></a:t>
            </a:r>
            <a:r>
              <a:rPr lang="en-US" sz="2400" dirty="0" err="1">
                <a:latin typeface="Times-Roman" charset="0"/>
              </a:rPr>
              <a:t>M</a:t>
            </a:r>
            <a:r>
              <a:rPr lang="en-US" sz="2400" baseline="30000" dirty="0" err="1">
                <a:latin typeface="Times-Roman" charset="0"/>
              </a:rPr>
              <a:t>ed</a:t>
            </a:r>
            <a:r>
              <a:rPr lang="en-US" sz="2400" baseline="30000" dirty="0">
                <a:latin typeface="Times-Roman" charset="0"/>
              </a:rPr>
              <a:t> </a:t>
            </a:r>
            <a:r>
              <a:rPr lang="en-US" sz="2400" baseline="30000" dirty="0">
                <a:latin typeface="Times-Roman" charset="0"/>
                <a:sym typeface="Symbol" charset="2"/>
              </a:rPr>
              <a:t> </a:t>
            </a:r>
            <a:r>
              <a:rPr lang="en-US" sz="2400" baseline="30000" dirty="0">
                <a:latin typeface="Times-Roman" charset="0"/>
              </a:rPr>
              <a:t>1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M</a:t>
            </a:r>
            <a:r>
              <a:rPr lang="en-US" sz="2400" dirty="0" err="1">
                <a:latin typeface="Times-Roman" charset="0"/>
                <a:sym typeface="Symbol" charset="2"/>
              </a:rPr>
              <a:t></a:t>
            </a:r>
            <a:r>
              <a:rPr lang="en-US" sz="2400" dirty="0" err="1">
                <a:latin typeface="Times-Roman" charset="0"/>
              </a:rPr>
              <a:t>M</a:t>
            </a:r>
            <a:r>
              <a:rPr lang="en-US" sz="2400" baseline="30000" dirty="0" err="1">
                <a:latin typeface="Times-Roman" charset="0"/>
              </a:rPr>
              <a:t>k</a:t>
            </a:r>
            <a:r>
              <a:rPr lang="en-US" sz="2400" baseline="30000" dirty="0">
                <a:latin typeface="Times-Roman" charset="0"/>
                <a:sym typeface="Symbol" charset="2"/>
              </a:rPr>
              <a:t>(N</a:t>
            </a:r>
            <a:r>
              <a:rPr lang="en-US" sz="2400" baseline="30000" dirty="0">
                <a:latin typeface="Times-Roman" charset="0"/>
              </a:rPr>
              <a:t>)</a:t>
            </a:r>
            <a:r>
              <a:rPr lang="en-US" sz="2400" dirty="0">
                <a:latin typeface="Times-Roman" charset="0"/>
              </a:rPr>
              <a:t> 		</a:t>
            </a:r>
            <a:r>
              <a:rPr lang="en-US" sz="2400" dirty="0" smtClean="0">
                <a:latin typeface="Times-Roman" charset="0"/>
              </a:rPr>
              <a:t>         = </a:t>
            </a:r>
            <a:r>
              <a:rPr lang="en-US" sz="2400" dirty="0">
                <a:latin typeface="Times-Roman" charset="0"/>
              </a:rPr>
              <a:t>M</a:t>
            </a:r>
            <a:r>
              <a:rPr lang="en-US" sz="2400" dirty="0">
                <a:latin typeface="Times-Roman" charset="0"/>
                <a:sym typeface="Symbol" charset="2"/>
              </a:rPr>
              <a:t>(</a:t>
            </a:r>
            <a:r>
              <a:rPr lang="en-US" sz="2400" dirty="0">
                <a:latin typeface="Times-Roman" charset="0"/>
              </a:rPr>
              <a:t>M</a:t>
            </a:r>
            <a:r>
              <a:rPr lang="en-US" sz="2400" baseline="30000" dirty="0">
                <a:latin typeface="Times-Roman" charset="0"/>
                <a:sym typeface="Symbol" charset="2"/>
              </a:rPr>
              <a:t>(N</a:t>
            </a:r>
            <a:r>
              <a:rPr lang="en-US" sz="2400" baseline="30000" dirty="0">
                <a:latin typeface="Times-Roman" charset="0"/>
              </a:rPr>
              <a:t>)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baseline="30000" dirty="0">
                <a:latin typeface="Times-Roman" charset="0"/>
              </a:rPr>
              <a:t>k</a:t>
            </a:r>
            <a:r>
              <a:rPr lang="en-US" sz="2400" dirty="0">
                <a:latin typeface="Times-Roman" charset="0"/>
              </a:rPr>
              <a:t> mod N = M</a:t>
            </a:r>
            <a:r>
              <a:rPr lang="en-US" sz="2400" dirty="0">
                <a:latin typeface="Times-Roman" charset="0"/>
                <a:sym typeface="Symbol" charset="2"/>
              </a:rPr>
              <a:t></a:t>
            </a:r>
            <a:r>
              <a:rPr lang="en-US" sz="2400" dirty="0">
                <a:latin typeface="Times-Roman" charset="0"/>
              </a:rPr>
              <a:t>1</a:t>
            </a:r>
            <a:r>
              <a:rPr lang="en-US" sz="2400" baseline="30000" dirty="0">
                <a:latin typeface="Times-Roman" charset="0"/>
              </a:rPr>
              <a:t>k</a:t>
            </a:r>
            <a:r>
              <a:rPr lang="en-US" sz="2400" dirty="0">
                <a:latin typeface="Times-Roman" charset="0"/>
              </a:rPr>
              <a:t> mod N = </a:t>
            </a:r>
            <a:r>
              <a:rPr lang="en-US" sz="2400" b="1" dirty="0">
                <a:solidFill>
                  <a:schemeClr val="hlink"/>
                </a:solidFill>
                <a:latin typeface="Times-Roman" charset="0"/>
              </a:rPr>
              <a:t>M mod N</a:t>
            </a:r>
            <a:r>
              <a:rPr lang="en-US" sz="2400" dirty="0">
                <a:latin typeface="Times-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/>
              <a:t>Simple RSA Example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419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Example of</a:t>
            </a:r>
            <a:r>
              <a:rPr lang="en-US" dirty="0" smtClean="0"/>
              <a:t> </a:t>
            </a:r>
            <a:r>
              <a:rPr lang="en-US" b="1" i="1" dirty="0" smtClean="0"/>
              <a:t>textbook</a:t>
            </a:r>
            <a:r>
              <a:rPr lang="en-US" dirty="0" smtClean="0"/>
              <a:t> RSA</a:t>
            </a:r>
            <a:endParaRPr lang="en-US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Select “large” primes </a:t>
            </a:r>
            <a:r>
              <a:rPr lang="en-US" dirty="0" err="1">
                <a:latin typeface="Times-Roman" charset="0"/>
              </a:rPr>
              <a:t>p</a:t>
            </a:r>
            <a:r>
              <a:rPr lang="en-US" dirty="0">
                <a:latin typeface="Times-Roman" charset="0"/>
              </a:rPr>
              <a:t> = 11</a:t>
            </a:r>
            <a:r>
              <a:rPr lang="en-US" dirty="0"/>
              <a:t>, </a:t>
            </a:r>
            <a:r>
              <a:rPr lang="en-US" dirty="0" err="1">
                <a:latin typeface="Times-Roman" charset="0"/>
              </a:rPr>
              <a:t>q</a:t>
            </a:r>
            <a:r>
              <a:rPr lang="en-US" dirty="0">
                <a:latin typeface="Times-Roman" charset="0"/>
              </a:rPr>
              <a:t> = 3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Then </a:t>
            </a:r>
            <a:r>
              <a:rPr lang="en-US" dirty="0">
                <a:latin typeface="Times-Roman" charset="0"/>
              </a:rPr>
              <a:t>N =  </a:t>
            </a:r>
            <a:r>
              <a:rPr lang="en-US" dirty="0" err="1">
                <a:latin typeface="Times-Roman" charset="0"/>
              </a:rPr>
              <a:t>pq</a:t>
            </a:r>
            <a:r>
              <a:rPr lang="en-US" dirty="0">
                <a:latin typeface="Times-Roman" charset="0"/>
              </a:rPr>
              <a:t> = 33</a:t>
            </a:r>
            <a:r>
              <a:rPr lang="en-US" dirty="0"/>
              <a:t> and </a:t>
            </a:r>
            <a:r>
              <a:rPr lang="en-US" dirty="0">
                <a:latin typeface="Times-Roman" charset="0"/>
              </a:rPr>
              <a:t>(</a:t>
            </a:r>
            <a:r>
              <a:rPr lang="en-US" dirty="0" err="1" smtClean="0">
                <a:latin typeface="Times-Roman" charset="0"/>
              </a:rPr>
              <a:t>p</a:t>
            </a:r>
            <a:r>
              <a:rPr lang="en-US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dirty="0" smtClean="0">
                <a:latin typeface="Times-Roman" charset="0"/>
              </a:rPr>
              <a:t>1</a:t>
            </a:r>
            <a:r>
              <a:rPr lang="en-US" dirty="0">
                <a:latin typeface="Times-Roman" charset="0"/>
              </a:rPr>
              <a:t>)(</a:t>
            </a:r>
            <a:r>
              <a:rPr lang="en-US" dirty="0" smtClean="0">
                <a:latin typeface="Times-Roman" charset="0"/>
              </a:rPr>
              <a:t>q </a:t>
            </a:r>
            <a:r>
              <a:rPr lang="en-US" sz="2400" dirty="0" smtClean="0">
                <a:latin typeface="Times-Roman" charset="0"/>
                <a:sym typeface="Symbol" charset="2"/>
              </a:rPr>
              <a:t>− </a:t>
            </a:r>
            <a:r>
              <a:rPr lang="en-US" dirty="0" smtClean="0">
                <a:latin typeface="Times-Roman" charset="0"/>
              </a:rPr>
              <a:t>1</a:t>
            </a:r>
            <a:r>
              <a:rPr lang="en-US" dirty="0">
                <a:latin typeface="Times-Roman" charset="0"/>
              </a:rPr>
              <a:t>) = 20</a:t>
            </a:r>
            <a:r>
              <a:rPr lang="en-US" dirty="0"/>
              <a:t>  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Choose </a:t>
            </a:r>
            <a:r>
              <a:rPr lang="en-US" dirty="0" err="1">
                <a:latin typeface="Times-Roman" charset="0"/>
              </a:rPr>
              <a:t>e</a:t>
            </a:r>
            <a:r>
              <a:rPr lang="en-US" dirty="0">
                <a:latin typeface="Times-Roman" charset="0"/>
              </a:rPr>
              <a:t> = 3</a:t>
            </a:r>
            <a:r>
              <a:rPr lang="en-US" dirty="0"/>
              <a:t> (relatively prime to </a:t>
            </a:r>
            <a:r>
              <a:rPr lang="en-US" dirty="0">
                <a:latin typeface="Times-Roman" charset="0"/>
              </a:rPr>
              <a:t>20)</a:t>
            </a:r>
            <a:endParaRPr lang="en-US" dirty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Find </a:t>
            </a:r>
            <a:r>
              <a:rPr lang="en-US" dirty="0" err="1">
                <a:latin typeface="Times-Roman" charset="0"/>
              </a:rPr>
              <a:t>d</a:t>
            </a:r>
            <a:r>
              <a:rPr lang="en-US" dirty="0"/>
              <a:t> such that </a:t>
            </a:r>
            <a:r>
              <a:rPr lang="en-US" dirty="0" err="1">
                <a:latin typeface="Times-Roman" charset="0"/>
              </a:rPr>
              <a:t>ed</a:t>
            </a:r>
            <a:r>
              <a:rPr lang="en-US" dirty="0">
                <a:latin typeface="Times-Roman" charset="0"/>
              </a:rPr>
              <a:t> = </a:t>
            </a:r>
            <a:r>
              <a:rPr lang="en-US" dirty="0">
                <a:latin typeface="Times-Roman"/>
                <a:cs typeface="Times-Roman"/>
              </a:rPr>
              <a:t>1 mod </a:t>
            </a:r>
            <a:r>
              <a:rPr lang="en-US" dirty="0" smtClean="0">
                <a:latin typeface="Times-Roman"/>
                <a:cs typeface="Times-Roman"/>
              </a:rPr>
              <a:t>20</a:t>
            </a:r>
            <a:r>
              <a:rPr lang="en-US" dirty="0" smtClean="0">
                <a:latin typeface="Times-Roman" charset="0"/>
              </a:rPr>
              <a:t> </a:t>
            </a:r>
          </a:p>
          <a:p>
            <a:pPr lvl="2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 smtClean="0">
                <a:latin typeface="Comic Sans MS"/>
                <a:cs typeface="Comic Sans MS"/>
              </a:rPr>
              <a:t>We </a:t>
            </a:r>
            <a:r>
              <a:rPr lang="en-US" dirty="0">
                <a:latin typeface="Comic Sans MS"/>
                <a:cs typeface="Comic Sans MS"/>
              </a:rPr>
              <a:t>find </a:t>
            </a:r>
            <a:r>
              <a:rPr lang="en-US" dirty="0"/>
              <a:t>that  </a:t>
            </a:r>
            <a:r>
              <a:rPr lang="en-US" dirty="0" err="1">
                <a:latin typeface="Times-Roman" charset="0"/>
              </a:rPr>
              <a:t>d</a:t>
            </a:r>
            <a:r>
              <a:rPr lang="en-US" dirty="0">
                <a:latin typeface="Times-Roman" charset="0"/>
              </a:rPr>
              <a:t> = 7</a:t>
            </a:r>
            <a:r>
              <a:rPr lang="en-US" dirty="0"/>
              <a:t> works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b="1" dirty="0">
                <a:solidFill>
                  <a:schemeClr val="hlink"/>
                </a:solidFill>
              </a:rPr>
              <a:t>Public key:</a:t>
            </a:r>
            <a:r>
              <a:rPr lang="en-US" dirty="0"/>
              <a:t> </a:t>
            </a:r>
            <a:r>
              <a:rPr lang="en-US" dirty="0">
                <a:latin typeface="Times-Roman" charset="0"/>
              </a:rPr>
              <a:t>(N, </a:t>
            </a:r>
            <a:r>
              <a:rPr lang="en-US" dirty="0" err="1">
                <a:latin typeface="Times-Roman" charset="0"/>
              </a:rPr>
              <a:t>e</a:t>
            </a:r>
            <a:r>
              <a:rPr lang="en-US" dirty="0">
                <a:latin typeface="Times-Roman" charset="0"/>
              </a:rPr>
              <a:t>) = (33, 3)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b="1" dirty="0">
                <a:solidFill>
                  <a:schemeClr val="hlink"/>
                </a:solidFill>
              </a:rPr>
              <a:t>Private key:</a:t>
            </a:r>
            <a:r>
              <a:rPr lang="en-US" dirty="0"/>
              <a:t> </a:t>
            </a:r>
            <a:r>
              <a:rPr lang="en-US" dirty="0" err="1">
                <a:latin typeface="Times-Roman" charset="0"/>
              </a:rPr>
              <a:t>d</a:t>
            </a:r>
            <a:r>
              <a:rPr lang="en-US" dirty="0">
                <a:latin typeface="Times-Roman" charset="0"/>
              </a:rPr>
              <a:t> = 7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RSA Example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Public key:</a:t>
            </a:r>
            <a:r>
              <a:rPr lang="en-US" sz="2800" dirty="0"/>
              <a:t> </a:t>
            </a:r>
            <a:r>
              <a:rPr lang="en-US" sz="2800" dirty="0">
                <a:latin typeface="Times-Roman" charset="0"/>
              </a:rPr>
              <a:t>(N, </a:t>
            </a:r>
            <a:r>
              <a:rPr lang="en-US" sz="2800" dirty="0" err="1">
                <a:latin typeface="Times-Roman" charset="0"/>
              </a:rPr>
              <a:t>e</a:t>
            </a:r>
            <a:r>
              <a:rPr lang="en-US" sz="2800" dirty="0">
                <a:latin typeface="Times-Roman" charset="0"/>
              </a:rPr>
              <a:t>) = (33, 3)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Private key:</a:t>
            </a:r>
            <a:r>
              <a:rPr lang="en-US" sz="2800" dirty="0">
                <a:latin typeface="Times-Roman" charset="0"/>
              </a:rPr>
              <a:t> </a:t>
            </a:r>
            <a:r>
              <a:rPr lang="en-US" sz="2800" dirty="0" err="1">
                <a:latin typeface="Times-Roman" charset="0"/>
              </a:rPr>
              <a:t>d</a:t>
            </a:r>
            <a:r>
              <a:rPr lang="en-US" sz="2800" dirty="0">
                <a:latin typeface="Times-Roman" charset="0"/>
              </a:rPr>
              <a:t> = 7</a:t>
            </a:r>
            <a:endParaRPr lang="en-US" sz="28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Suppose </a:t>
            </a:r>
            <a:r>
              <a:rPr lang="en-US" sz="2800" dirty="0" smtClean="0"/>
              <a:t>message to encrypt is </a:t>
            </a:r>
            <a:r>
              <a:rPr lang="en-US" sz="2800" dirty="0">
                <a:latin typeface="Times-Roman" charset="0"/>
              </a:rPr>
              <a:t>M = 8</a:t>
            </a:r>
            <a:endParaRPr lang="en-US" sz="28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Ciphertext</a:t>
            </a:r>
            <a:r>
              <a:rPr lang="en-US" sz="2800" dirty="0"/>
              <a:t> </a:t>
            </a:r>
            <a:r>
              <a:rPr lang="en-US" sz="2800" dirty="0">
                <a:latin typeface="Times-Roman" charset="0"/>
              </a:rPr>
              <a:t>C</a:t>
            </a:r>
            <a:r>
              <a:rPr lang="en-US" sz="2800" dirty="0"/>
              <a:t> is computed as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latin typeface="Times-Roman" charset="0"/>
              </a:rPr>
              <a:t>C = M</a:t>
            </a:r>
            <a:r>
              <a:rPr lang="en-US" sz="2400" baseline="30000" dirty="0">
                <a:latin typeface="Times-Roman" charset="0"/>
              </a:rPr>
              <a:t>e</a:t>
            </a:r>
            <a:r>
              <a:rPr lang="en-US" sz="2400" dirty="0"/>
              <a:t> </a:t>
            </a:r>
            <a:r>
              <a:rPr lang="en-US" sz="2400" dirty="0">
                <a:latin typeface="Times-Roman" charset="0"/>
              </a:rPr>
              <a:t>mod N = 8</a:t>
            </a:r>
            <a:r>
              <a:rPr lang="en-US" sz="2400" baseline="30000" dirty="0">
                <a:latin typeface="Times-Roman" charset="0"/>
              </a:rPr>
              <a:t>3</a:t>
            </a:r>
            <a:r>
              <a:rPr lang="en-US" sz="2400" dirty="0">
                <a:latin typeface="Times-Roman" charset="0"/>
              </a:rPr>
              <a:t> = 512</a:t>
            </a:r>
            <a:r>
              <a:rPr lang="en-US" sz="2400" dirty="0"/>
              <a:t> </a:t>
            </a:r>
            <a:r>
              <a:rPr lang="en-US" sz="2400" dirty="0">
                <a:latin typeface="Times-Roman" charset="0"/>
              </a:rPr>
              <a:t>= 17 mod</a:t>
            </a:r>
            <a:r>
              <a:rPr lang="en-US" sz="2400" dirty="0"/>
              <a:t> </a:t>
            </a:r>
            <a:r>
              <a:rPr lang="en-US" sz="2400" dirty="0">
                <a:latin typeface="Times-Roman" charset="0"/>
              </a:rPr>
              <a:t>33 </a:t>
            </a: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Decrypt </a:t>
            </a:r>
            <a:r>
              <a:rPr lang="en-US" sz="2800" dirty="0">
                <a:latin typeface="Times-Roman" charset="0"/>
              </a:rPr>
              <a:t>C</a:t>
            </a:r>
            <a:r>
              <a:rPr lang="en-US" sz="2800" dirty="0"/>
              <a:t> to recover the message </a:t>
            </a:r>
            <a:r>
              <a:rPr lang="en-US" sz="2800" dirty="0">
                <a:latin typeface="Times-Roman" charset="0"/>
              </a:rPr>
              <a:t>M</a:t>
            </a:r>
            <a:r>
              <a:rPr lang="en-US" sz="2800" dirty="0"/>
              <a:t> by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latin typeface="Times-Roman" charset="0"/>
              </a:rPr>
              <a:t>M = </a:t>
            </a:r>
            <a:r>
              <a:rPr lang="en-US" sz="2400" dirty="0" err="1">
                <a:latin typeface="Times-Roman" charset="0"/>
              </a:rPr>
              <a:t>C</a:t>
            </a:r>
            <a:r>
              <a:rPr lang="en-US" sz="2400" baseline="30000" dirty="0" err="1">
                <a:latin typeface="Times-Roman" charset="0"/>
              </a:rPr>
              <a:t>d</a:t>
            </a:r>
            <a:r>
              <a:rPr lang="en-US" sz="2400" dirty="0">
                <a:latin typeface="Times-Roman" charset="0"/>
              </a:rPr>
              <a:t> mod N = 17</a:t>
            </a:r>
            <a:r>
              <a:rPr lang="en-US" sz="2400" baseline="30000" dirty="0">
                <a:latin typeface="Times-Roman" charset="0"/>
              </a:rPr>
              <a:t>7</a:t>
            </a:r>
            <a:r>
              <a:rPr lang="en-US" sz="2400" dirty="0">
                <a:latin typeface="Times-Roman" charset="0"/>
              </a:rPr>
              <a:t> = 410,338,673 				= 12,434,505 </a:t>
            </a:r>
            <a:r>
              <a:rPr lang="en-US" sz="2400" dirty="0" err="1">
                <a:latin typeface="Times-Roman" charset="0"/>
                <a:sym typeface="Symbol" charset="2"/>
              </a:rPr>
              <a:t></a:t>
            </a:r>
            <a:r>
              <a:rPr lang="en-US" sz="2400" dirty="0">
                <a:latin typeface="Times-Roman" charset="0"/>
                <a:sym typeface="Symbol" charset="2"/>
              </a:rPr>
              <a:t> </a:t>
            </a:r>
            <a:r>
              <a:rPr lang="en-US" sz="2400" dirty="0">
                <a:latin typeface="Times-Roman" charset="0"/>
              </a:rPr>
              <a:t>33 + 8 = 8 mod 33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More Efficient RSA (1)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800"/>
              <a:t>Modular exponentiation example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1800"/>
              <a:t> </a:t>
            </a:r>
            <a:r>
              <a:rPr lang="en-US" sz="2000">
                <a:latin typeface="Times-Roman" charset="0"/>
              </a:rPr>
              <a:t>5</a:t>
            </a:r>
            <a:r>
              <a:rPr lang="en-US" sz="2000" baseline="30000">
                <a:latin typeface="Times-Roman" charset="0"/>
              </a:rPr>
              <a:t>20</a:t>
            </a:r>
            <a:r>
              <a:rPr lang="en-US" sz="2000">
                <a:latin typeface="Times-Roman" charset="0"/>
              </a:rPr>
              <a:t> = 95367431640625 = 25 mod 35</a:t>
            </a:r>
            <a:r>
              <a:rPr lang="en-US" sz="2400">
                <a:latin typeface="Times-Roman" charset="0"/>
              </a:rPr>
              <a:t>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/>
              <a:t>A better way: </a:t>
            </a:r>
            <a:r>
              <a:rPr lang="en-US" sz="2800" b="1">
                <a:solidFill>
                  <a:schemeClr val="hlink"/>
                </a:solidFill>
              </a:rPr>
              <a:t>repeated squaring</a:t>
            </a:r>
            <a:r>
              <a:rPr lang="en-US" sz="2800"/>
              <a:t> 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20 = 10100 base 2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(1, 10, 101, 1010, 10100) = (1, 2, 5, 10, 20)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Note that 2 = 1</a:t>
            </a:r>
            <a:r>
              <a:rPr lang="en-US" sz="2000">
                <a:latin typeface="Times-Roman" charset="0"/>
                <a:sym typeface="Symbol" charset="2"/>
              </a:rPr>
              <a:t></a:t>
            </a:r>
            <a:r>
              <a:rPr lang="en-US" sz="2000">
                <a:latin typeface="Times-Roman" charset="0"/>
              </a:rPr>
              <a:t> 2, 5 = 2 </a:t>
            </a:r>
            <a:r>
              <a:rPr lang="en-US" sz="2000">
                <a:latin typeface="Times-Roman" charset="0"/>
                <a:sym typeface="Symbol" charset="2"/>
              </a:rPr>
              <a:t></a:t>
            </a:r>
            <a:r>
              <a:rPr lang="en-US" sz="2000">
                <a:latin typeface="Times-Roman" charset="0"/>
              </a:rPr>
              <a:t> 2 + 1, 10 = 2 </a:t>
            </a:r>
            <a:r>
              <a:rPr lang="en-US" sz="2000">
                <a:latin typeface="Times-Roman" charset="0"/>
                <a:sym typeface="Symbol" charset="2"/>
              </a:rPr>
              <a:t></a:t>
            </a:r>
            <a:r>
              <a:rPr lang="en-US" sz="2000">
                <a:latin typeface="Times-Roman" charset="0"/>
              </a:rPr>
              <a:t> 5, 20 = 2 </a:t>
            </a:r>
            <a:r>
              <a:rPr lang="en-US" sz="2000">
                <a:latin typeface="Times-Roman" charset="0"/>
                <a:sym typeface="Symbol" charset="2"/>
              </a:rPr>
              <a:t></a:t>
            </a:r>
            <a:r>
              <a:rPr lang="en-US" sz="2000">
                <a:latin typeface="Times-Roman" charset="0"/>
              </a:rPr>
              <a:t> 10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5</a:t>
            </a:r>
            <a:r>
              <a:rPr lang="en-US" sz="2000" baseline="30000">
                <a:latin typeface="Times-Roman" charset="0"/>
              </a:rPr>
              <a:t>1</a:t>
            </a:r>
            <a:r>
              <a:rPr lang="en-US" sz="2000">
                <a:latin typeface="Times-Roman" charset="0"/>
              </a:rPr>
              <a:t>= 5 mod 35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5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= (5</a:t>
            </a:r>
            <a:r>
              <a:rPr lang="en-US" sz="2000" baseline="30000">
                <a:latin typeface="Times-Roman" charset="0"/>
              </a:rPr>
              <a:t>1</a:t>
            </a:r>
            <a:r>
              <a:rPr lang="en-US" sz="2000">
                <a:latin typeface="Times-Roman" charset="0"/>
              </a:rPr>
              <a:t>)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= 5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= 25 mod 35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5</a:t>
            </a:r>
            <a:r>
              <a:rPr lang="en-US" sz="2000" baseline="30000">
                <a:latin typeface="Times-Roman" charset="0"/>
              </a:rPr>
              <a:t>5</a:t>
            </a:r>
            <a:r>
              <a:rPr lang="en-US" sz="2000">
                <a:latin typeface="Times-Roman" charset="0"/>
              </a:rPr>
              <a:t>= (5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)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</a:t>
            </a:r>
            <a:r>
              <a:rPr lang="en-US" sz="2000">
                <a:latin typeface="Times-Roman" charset="0"/>
                <a:sym typeface="Symbol" charset="2"/>
              </a:rPr>
              <a:t> </a:t>
            </a:r>
            <a:r>
              <a:rPr lang="en-US" sz="2000">
                <a:latin typeface="Times-Roman" charset="0"/>
              </a:rPr>
              <a:t>5</a:t>
            </a:r>
            <a:r>
              <a:rPr lang="en-US" sz="2000" baseline="30000">
                <a:latin typeface="Times-Roman" charset="0"/>
              </a:rPr>
              <a:t>1</a:t>
            </a:r>
            <a:r>
              <a:rPr lang="en-US" sz="2000">
                <a:latin typeface="Times-Roman" charset="0"/>
              </a:rPr>
              <a:t> = 25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</a:t>
            </a:r>
            <a:r>
              <a:rPr lang="en-US" sz="2000">
                <a:latin typeface="Times-Roman" charset="0"/>
                <a:sym typeface="Symbol" charset="2"/>
              </a:rPr>
              <a:t> </a:t>
            </a:r>
            <a:r>
              <a:rPr lang="en-US" sz="2000">
                <a:latin typeface="Times-Roman" charset="0"/>
              </a:rPr>
              <a:t>5 = 3125 = 10 mod 35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5</a:t>
            </a:r>
            <a:r>
              <a:rPr lang="en-US" sz="2000" baseline="30000">
                <a:latin typeface="Times-Roman" charset="0"/>
              </a:rPr>
              <a:t>10</a:t>
            </a:r>
            <a:r>
              <a:rPr lang="en-US" sz="2000">
                <a:latin typeface="Times-Roman" charset="0"/>
              </a:rPr>
              <a:t> = (5</a:t>
            </a:r>
            <a:r>
              <a:rPr lang="en-US" sz="2000" baseline="30000">
                <a:latin typeface="Times-Roman" charset="0"/>
              </a:rPr>
              <a:t>5</a:t>
            </a:r>
            <a:r>
              <a:rPr lang="en-US" sz="2000">
                <a:latin typeface="Times-Roman" charset="0"/>
              </a:rPr>
              <a:t>)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= 10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= 100 = 30 mod 35</a:t>
            </a:r>
          </a:p>
          <a:p>
            <a:pPr marL="914400" lvl="1" indent="-457200" eaLnBrk="1" hangingPunct="1">
              <a:lnSpc>
                <a:spcPct val="90000"/>
              </a:lnSpc>
              <a:buFont typeface="Times" charset="0"/>
              <a:buChar char="o"/>
            </a:pPr>
            <a:r>
              <a:rPr lang="en-US" sz="2000">
                <a:latin typeface="Times-Roman" charset="0"/>
              </a:rPr>
              <a:t>5</a:t>
            </a:r>
            <a:r>
              <a:rPr lang="en-US" sz="2000" baseline="30000">
                <a:latin typeface="Times-Roman" charset="0"/>
              </a:rPr>
              <a:t>20</a:t>
            </a:r>
            <a:r>
              <a:rPr lang="en-US" sz="2000">
                <a:latin typeface="Times-Roman" charset="0"/>
              </a:rPr>
              <a:t> = (5</a:t>
            </a:r>
            <a:r>
              <a:rPr lang="en-US" sz="2000" baseline="30000">
                <a:latin typeface="Times-Roman" charset="0"/>
              </a:rPr>
              <a:t>10</a:t>
            </a:r>
            <a:r>
              <a:rPr lang="en-US" sz="2000">
                <a:latin typeface="Times-Roman" charset="0"/>
              </a:rPr>
              <a:t>)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= 30</a:t>
            </a:r>
            <a:r>
              <a:rPr lang="en-US" sz="2000" baseline="30000">
                <a:latin typeface="Times-Roman" charset="0"/>
              </a:rPr>
              <a:t>2</a:t>
            </a:r>
            <a:r>
              <a:rPr lang="en-US" sz="2000">
                <a:latin typeface="Times-Roman" charset="0"/>
              </a:rPr>
              <a:t> = 900 = 25 mod 35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/>
              <a:t>No huge numbers and it’s efficient!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Efficient RSA (2)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Use </a:t>
            </a:r>
            <a:r>
              <a:rPr lang="en-US" sz="2800" b="1" dirty="0" err="1">
                <a:solidFill>
                  <a:schemeClr val="hlink"/>
                </a:solidFill>
                <a:latin typeface="Times-Roman" charset="0"/>
              </a:rPr>
              <a:t>e</a:t>
            </a:r>
            <a:r>
              <a:rPr lang="en-US" sz="2800" b="1" dirty="0">
                <a:solidFill>
                  <a:schemeClr val="hlink"/>
                </a:solidFill>
                <a:latin typeface="Times-Roman" charset="0"/>
              </a:rPr>
              <a:t> = 3</a:t>
            </a:r>
            <a:r>
              <a:rPr lang="en-US" sz="2800" dirty="0"/>
              <a:t> for all users (but not same </a:t>
            </a:r>
            <a:r>
              <a:rPr lang="en-US" sz="2800" dirty="0">
                <a:latin typeface="Times-Roman" charset="0"/>
              </a:rPr>
              <a:t>N</a:t>
            </a:r>
            <a:r>
              <a:rPr lang="en-US" sz="2800" dirty="0"/>
              <a:t> or </a:t>
            </a:r>
            <a:r>
              <a:rPr lang="en-US" sz="2800" dirty="0" err="1">
                <a:latin typeface="Times-Roman" charset="0"/>
              </a:rPr>
              <a:t>d</a:t>
            </a:r>
            <a:r>
              <a:rPr lang="en-US" sz="2800" dirty="0"/>
              <a:t>)</a:t>
            </a:r>
            <a:r>
              <a:rPr lang="en-US" sz="2800" dirty="0">
                <a:latin typeface="Times-Roman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Tx/>
              <a:buChar char="+"/>
            </a:pPr>
            <a:r>
              <a:rPr lang="en-US" sz="2400" dirty="0"/>
              <a:t>Public key operations only require 2 multiplies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Private key operations remain expensive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/>
              <a:t>If </a:t>
            </a:r>
            <a:r>
              <a:rPr lang="en-US" sz="2400" dirty="0">
                <a:latin typeface="Times-Roman" charset="0"/>
              </a:rPr>
              <a:t>M &lt; N</a:t>
            </a:r>
            <a:r>
              <a:rPr lang="en-US" sz="2400" baseline="30000" dirty="0">
                <a:latin typeface="Times-Roman" charset="0"/>
              </a:rPr>
              <a:t>1/3</a:t>
            </a:r>
            <a:r>
              <a:rPr lang="en-US" sz="2400" dirty="0"/>
              <a:t> then </a:t>
            </a:r>
            <a:r>
              <a:rPr lang="en-US" sz="2400" dirty="0">
                <a:latin typeface="Times-Roman" charset="0"/>
              </a:rPr>
              <a:t>C = M</a:t>
            </a:r>
            <a:r>
              <a:rPr lang="en-US" sz="2400" baseline="30000" dirty="0">
                <a:latin typeface="Times-Roman" charset="0"/>
              </a:rPr>
              <a:t>e</a:t>
            </a:r>
            <a:r>
              <a:rPr lang="en-US" sz="2400" dirty="0">
                <a:latin typeface="Times-Roman" charset="0"/>
              </a:rPr>
              <a:t> = M</a:t>
            </a:r>
            <a:r>
              <a:rPr lang="en-US" sz="2400" baseline="30000" dirty="0">
                <a:latin typeface="Times-Roman" charset="0"/>
              </a:rPr>
              <a:t>3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chemeClr val="hlink"/>
                </a:solidFill>
              </a:rPr>
              <a:t>cube root attack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/>
              <a:t>For any </a:t>
            </a:r>
            <a:r>
              <a:rPr lang="en-US" sz="2400" dirty="0">
                <a:latin typeface="Times-Roman" charset="0"/>
              </a:rPr>
              <a:t>M</a:t>
            </a:r>
            <a:r>
              <a:rPr lang="en-US" sz="2400" dirty="0"/>
              <a:t>, if </a:t>
            </a:r>
            <a:r>
              <a:rPr lang="en-US" sz="2400" dirty="0">
                <a:latin typeface="Times-Roman" charset="0"/>
              </a:rPr>
              <a:t>C</a:t>
            </a:r>
            <a:r>
              <a:rPr lang="en-US" sz="2400" baseline="-25000" dirty="0">
                <a:latin typeface="Times-Roman" charset="0"/>
              </a:rPr>
              <a:t>1</a:t>
            </a:r>
            <a:r>
              <a:rPr lang="en-US" sz="2400" dirty="0">
                <a:latin typeface="Times-Roman" charset="0"/>
              </a:rPr>
              <a:t>, C</a:t>
            </a:r>
            <a:r>
              <a:rPr lang="en-US" sz="2400" baseline="-25000" dirty="0">
                <a:latin typeface="Times-Roman" charset="0"/>
              </a:rPr>
              <a:t>2</a:t>
            </a:r>
            <a:r>
              <a:rPr lang="en-US" sz="2400" dirty="0">
                <a:latin typeface="Times-Roman" charset="0"/>
              </a:rPr>
              <a:t>, C</a:t>
            </a:r>
            <a:r>
              <a:rPr lang="en-US" sz="2400" baseline="-25000" dirty="0">
                <a:latin typeface="Times-Roman" charset="0"/>
              </a:rPr>
              <a:t>3</a:t>
            </a:r>
            <a:r>
              <a:rPr lang="en-US" sz="2400" dirty="0"/>
              <a:t> sent to 3 users, cube root attack works (uses Chinese Remainder Theorem)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Can prevent cube root attack </a:t>
            </a:r>
            <a:r>
              <a:rPr lang="en-US" sz="2800" dirty="0" smtClean="0"/>
              <a:t>by </a:t>
            </a:r>
            <a:r>
              <a:rPr lang="en-US" sz="2800" dirty="0"/>
              <a:t>padding message with random bits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Note:</a:t>
            </a:r>
            <a:r>
              <a:rPr lang="en-US" sz="2800" dirty="0">
                <a:latin typeface="Times-Roman" charset="0"/>
              </a:rPr>
              <a:t> </a:t>
            </a:r>
            <a:r>
              <a:rPr lang="en-US" sz="2800" dirty="0" err="1">
                <a:latin typeface="Times-Roman" charset="0"/>
              </a:rPr>
              <a:t>e</a:t>
            </a:r>
            <a:r>
              <a:rPr lang="en-US" sz="2800" dirty="0">
                <a:latin typeface="Times-Roman" charset="0"/>
              </a:rPr>
              <a:t> = 2</a:t>
            </a:r>
            <a:r>
              <a:rPr lang="en-US" sz="2800" baseline="30000" dirty="0">
                <a:latin typeface="Times-Roman" charset="0"/>
              </a:rPr>
              <a:t>16</a:t>
            </a:r>
            <a:r>
              <a:rPr lang="en-US" sz="2800" dirty="0">
                <a:latin typeface="Times-Roman" charset="0"/>
              </a:rPr>
              <a:t> + 1</a:t>
            </a:r>
            <a:r>
              <a:rPr lang="en-US" sz="2800" dirty="0"/>
              <a:t> also used (“better” than </a:t>
            </a:r>
            <a:r>
              <a:rPr lang="en-US" sz="2800" dirty="0" err="1">
                <a:latin typeface="Times-Roman" charset="0"/>
              </a:rPr>
              <a:t>e</a:t>
            </a:r>
            <a:r>
              <a:rPr lang="en-US" sz="2800" dirty="0">
                <a:latin typeface="Times-Roman" charset="0"/>
              </a:rPr>
              <a:t> = 3</a:t>
            </a:r>
            <a:r>
              <a:rPr lang="en-US" sz="2800" dirty="0"/>
              <a:t>)</a:t>
            </a:r>
            <a:endParaRPr lang="en-US" sz="2800" dirty="0">
              <a:latin typeface="Times-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Part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Cryptography                                                                                                     </a:t>
            </a:r>
            <a:fld id="{218ACB27-5C88-C94D-A39A-EE0DE8D4FF66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Knapsack Problem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General knapsack</a:t>
            </a:r>
            <a:r>
              <a:rPr lang="en-US" sz="2800" dirty="0"/>
              <a:t> (GK) is hard to solve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But </a:t>
            </a:r>
            <a:r>
              <a:rPr lang="en-US" sz="2800" b="1" dirty="0" err="1">
                <a:solidFill>
                  <a:schemeClr val="hlink"/>
                </a:solidFill>
              </a:rPr>
              <a:t>superincreasing</a:t>
            </a:r>
            <a:r>
              <a:rPr lang="en-US" sz="2800" b="1" dirty="0">
                <a:solidFill>
                  <a:schemeClr val="hlink"/>
                </a:solidFill>
              </a:rPr>
              <a:t> knapsack</a:t>
            </a:r>
            <a:r>
              <a:rPr lang="en-US" sz="2800" dirty="0"/>
              <a:t> (SIK) is easy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SIK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/>
              <a:t> </a:t>
            </a:r>
            <a:r>
              <a:rPr lang="en-US" sz="2800" dirty="0"/>
              <a:t>each weight greater than the </a:t>
            </a:r>
            <a:r>
              <a:rPr lang="en-US" sz="2800" i="1" dirty="0"/>
              <a:t>sum of all previous weights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Example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Weights </a:t>
            </a:r>
            <a:r>
              <a:rPr lang="en-US" sz="2400" dirty="0">
                <a:latin typeface="Times-Roman" charset="0"/>
              </a:rPr>
              <a:t>(2,3,7,14,30,57,120,251)</a:t>
            </a:r>
            <a:r>
              <a:rPr lang="en-US" sz="2000" dirty="0"/>
              <a:t> 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Problem: Find subset that sums to </a:t>
            </a:r>
            <a:r>
              <a:rPr lang="en-US" sz="2400" dirty="0" smtClean="0">
                <a:latin typeface="Times-Roman" charset="0"/>
              </a:rPr>
              <a:t>S = 186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Work from largest to smallest weight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Answer: </a:t>
            </a:r>
            <a:r>
              <a:rPr lang="en-US" sz="2400" dirty="0" smtClean="0">
                <a:latin typeface="Times-Roman" charset="0"/>
              </a:rPr>
              <a:t>120 + 57 + 7 + 2 = 186</a:t>
            </a:r>
            <a:endParaRPr lang="en-US" sz="2400" dirty="0">
              <a:latin typeface="Times-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Part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Cryptography                                                                                                     </a:t>
            </a:r>
            <a:fld id="{8B09C11C-D33C-614A-93C7-772A907E3BCF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Knapsack Cryptosystem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981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SzPct val="100000"/>
              <a:buFont typeface="Times" charset="0"/>
              <a:buAutoNum type="arabicPeriod"/>
            </a:pPr>
            <a:r>
              <a:rPr lang="en-US" sz="2800" dirty="0"/>
              <a:t>Generate </a:t>
            </a:r>
            <a:r>
              <a:rPr lang="en-US" sz="2800" dirty="0" err="1"/>
              <a:t>superincreasing</a:t>
            </a:r>
            <a:r>
              <a:rPr lang="en-US" sz="2800" dirty="0"/>
              <a:t> knapsack (SIK)</a:t>
            </a:r>
          </a:p>
          <a:p>
            <a:pPr marL="609600" indent="-609600" eaLnBrk="1" hangingPunct="1">
              <a:lnSpc>
                <a:spcPct val="90000"/>
              </a:lnSpc>
              <a:buSzPct val="100000"/>
              <a:buFont typeface="Times" charset="0"/>
              <a:buAutoNum type="arabicPeriod"/>
            </a:pPr>
            <a:r>
              <a:rPr lang="en-US" sz="2800" dirty="0"/>
              <a:t>Convert SIK</a:t>
            </a:r>
            <a:r>
              <a:rPr lang="en-US" sz="2800" dirty="0" smtClean="0"/>
              <a:t> to </a:t>
            </a:r>
            <a:r>
              <a:rPr lang="en-US" sz="2800" dirty="0"/>
              <a:t>“general” knapsack (GK)</a:t>
            </a:r>
          </a:p>
          <a:p>
            <a:pPr marL="609600" indent="-609600" eaLnBrk="1" hangingPunct="1">
              <a:lnSpc>
                <a:spcPct val="90000"/>
              </a:lnSpc>
              <a:buSzPct val="100000"/>
              <a:buFont typeface="Times" charset="0"/>
              <a:buAutoNum type="arabicPeriod"/>
            </a:pPr>
            <a:r>
              <a:rPr lang="en-US" sz="2800" b="1" dirty="0">
                <a:solidFill>
                  <a:schemeClr val="hlink"/>
                </a:solidFill>
              </a:rPr>
              <a:t>Public Key:</a:t>
            </a:r>
            <a:r>
              <a:rPr lang="en-US" sz="2800" dirty="0"/>
              <a:t> GK</a:t>
            </a:r>
          </a:p>
          <a:p>
            <a:pPr marL="609600" indent="-609600" eaLnBrk="1" hangingPunct="1">
              <a:lnSpc>
                <a:spcPct val="90000"/>
              </a:lnSpc>
              <a:buSzPct val="100000"/>
              <a:buFont typeface="Times" charset="0"/>
              <a:buAutoNum type="arabicPeriod"/>
            </a:pPr>
            <a:r>
              <a:rPr lang="en-US" sz="2800" b="1" dirty="0">
                <a:solidFill>
                  <a:schemeClr val="hlink"/>
                </a:solidFill>
              </a:rPr>
              <a:t>Private Key:</a:t>
            </a:r>
            <a:r>
              <a:rPr lang="en-US" sz="2800" dirty="0"/>
              <a:t> SIK</a:t>
            </a:r>
            <a:r>
              <a:rPr lang="en-US" sz="2800" dirty="0" smtClean="0"/>
              <a:t> and </a:t>
            </a:r>
            <a:r>
              <a:rPr lang="en-US" sz="2800" dirty="0"/>
              <a:t>conversion </a:t>
            </a:r>
            <a:r>
              <a:rPr lang="en-US" sz="2800" dirty="0" smtClean="0"/>
              <a:t>factor </a:t>
            </a:r>
            <a:endParaRPr lang="en-US" sz="2800" dirty="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685800" y="37338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 dirty="0" smtClean="0"/>
              <a:t>Goal…</a:t>
            </a:r>
            <a:endParaRPr lang="en-US" sz="2800" dirty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ea typeface="ＭＳ Ｐゴシック" charset="-128"/>
                <a:cs typeface="ＭＳ Ｐゴシック" charset="-128"/>
              </a:rPr>
              <a:t>Easy to encrypt with GK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ea typeface="ＭＳ Ｐゴシック" charset="-128"/>
                <a:cs typeface="ＭＳ Ｐゴシック" charset="-128"/>
              </a:rPr>
              <a:t>With private key, easy to decrypt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(solve SIK)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Tx/>
              <a:buChar char="o"/>
            </a:pPr>
            <a:r>
              <a:rPr lang="en-US" dirty="0">
                <a:ea typeface="ＭＳ Ｐゴシック" charset="-128"/>
                <a:cs typeface="ＭＳ Ｐゴシック" charset="-128"/>
              </a:rPr>
              <a:t>Without private key,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mtClean="0">
                <a:ea typeface="ＭＳ Ｐゴシック" charset="-128"/>
                <a:cs typeface="ＭＳ Ｐゴシック" charset="-128"/>
              </a:rPr>
              <a:t>an intruder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has no choice but to try to solve </a:t>
            </a:r>
            <a:r>
              <a:rPr lang="en-US" dirty="0">
                <a:ea typeface="ＭＳ Ｐゴシック" charset="-128"/>
                <a:cs typeface="ＭＳ Ｐゴシック" charset="-128"/>
              </a:rPr>
              <a:t>GK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  <p:bldP spid="11776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6482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5000"/>
              </a:lnSpc>
            </a:pPr>
            <a:r>
              <a:rPr lang="en-US" sz="2800" dirty="0"/>
              <a:t>Start with</a:t>
            </a:r>
            <a:r>
              <a:rPr lang="en-US" sz="2800" dirty="0">
                <a:latin typeface="Times-Roman" charset="0"/>
              </a:rPr>
              <a:t> </a:t>
            </a:r>
            <a:r>
              <a:rPr lang="en-US" sz="2400" dirty="0">
                <a:latin typeface="Times-Roman" charset="0"/>
              </a:rPr>
              <a:t>(2,3,7,14,30,57,120,251)</a:t>
            </a:r>
            <a:r>
              <a:rPr lang="en-US" sz="2800" dirty="0"/>
              <a:t> as the SIK</a:t>
            </a:r>
          </a:p>
          <a:p>
            <a:pPr marL="609600" indent="-609600" eaLnBrk="1" hangingPunct="1">
              <a:lnSpc>
                <a:spcPct val="85000"/>
              </a:lnSpc>
            </a:pPr>
            <a:r>
              <a:rPr lang="en-US" sz="2800" dirty="0"/>
              <a:t>Choose </a:t>
            </a:r>
            <a:r>
              <a:rPr lang="en-US" sz="2800" dirty="0" err="1">
                <a:latin typeface="Times-Roman" charset="0"/>
              </a:rPr>
              <a:t>m</a:t>
            </a:r>
            <a:r>
              <a:rPr lang="en-US" sz="2800" dirty="0">
                <a:latin typeface="Times-Roman" charset="0"/>
              </a:rPr>
              <a:t> = 41</a:t>
            </a:r>
            <a:r>
              <a:rPr lang="en-US" sz="2800" dirty="0"/>
              <a:t> and </a:t>
            </a:r>
            <a:r>
              <a:rPr lang="en-US" sz="2800" dirty="0" err="1">
                <a:latin typeface="Times-Roman" charset="0"/>
              </a:rPr>
              <a:t>n</a:t>
            </a:r>
            <a:r>
              <a:rPr lang="en-US" sz="2800" dirty="0">
                <a:latin typeface="Times-Roman" charset="0"/>
              </a:rPr>
              <a:t> = </a:t>
            </a:r>
            <a:r>
              <a:rPr lang="en-US" sz="2800" dirty="0" smtClean="0">
                <a:latin typeface="Times-Roman" charset="0"/>
              </a:rPr>
              <a:t>491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Times-Roman" charset="0"/>
              </a:rPr>
              <a:t>m</a:t>
            </a:r>
            <a:r>
              <a:rPr lang="en-US" sz="2800" dirty="0"/>
              <a:t>, </a:t>
            </a:r>
            <a:r>
              <a:rPr lang="en-US" sz="2800" dirty="0" err="1">
                <a:latin typeface="Times-Roman" charset="0"/>
              </a:rPr>
              <a:t>n</a:t>
            </a:r>
            <a:r>
              <a:rPr lang="en-US" sz="2800" dirty="0"/>
              <a:t> relatively </a:t>
            </a:r>
            <a:r>
              <a:rPr lang="en-US" sz="2800" dirty="0" smtClean="0"/>
              <a:t>prime, </a:t>
            </a:r>
            <a:r>
              <a:rPr lang="en-US" sz="2800" dirty="0" err="1">
                <a:latin typeface="Times-Roman" charset="0"/>
              </a:rPr>
              <a:t>n</a:t>
            </a:r>
            <a:r>
              <a:rPr lang="en-US" sz="2800" dirty="0" smtClean="0">
                <a:latin typeface="Times-Roman" charset="0"/>
              </a:rPr>
              <a:t> </a:t>
            </a:r>
            <a:r>
              <a:rPr lang="en-US" sz="2800" dirty="0" smtClean="0"/>
              <a:t>exceeds sum of elements in SIK)</a:t>
            </a:r>
          </a:p>
          <a:p>
            <a:pPr marL="609600" indent="-609600" eaLnBrk="1" hangingPunct="1">
              <a:lnSpc>
                <a:spcPct val="85000"/>
              </a:lnSpc>
            </a:pPr>
            <a:r>
              <a:rPr lang="en-US" sz="2800" dirty="0"/>
              <a:t>Compute “general” knapsack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		2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  <a:sym typeface="Symbol" charset="2"/>
              </a:rPr>
              <a:t> </a:t>
            </a:r>
            <a:r>
              <a:rPr lang="en-US" sz="2000" dirty="0">
                <a:latin typeface="Times-Roman" charset="0"/>
              </a:rPr>
              <a:t>41 mod 491 = 82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		3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  <a:sym typeface="Symbol" charset="2"/>
              </a:rPr>
              <a:t> </a:t>
            </a:r>
            <a:r>
              <a:rPr lang="en-US" sz="2000" dirty="0">
                <a:latin typeface="Times-Roman" charset="0"/>
              </a:rPr>
              <a:t>41 mod 491 = 123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		7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  <a:sym typeface="Symbol" charset="2"/>
              </a:rPr>
              <a:t> </a:t>
            </a:r>
            <a:r>
              <a:rPr lang="en-US" sz="2000" dirty="0">
                <a:latin typeface="Times-Roman" charset="0"/>
              </a:rPr>
              <a:t>41 mod 491 = 287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		14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  <a:sym typeface="Symbol" charset="2"/>
              </a:rPr>
              <a:t> </a:t>
            </a:r>
            <a:r>
              <a:rPr lang="en-US" sz="2000" dirty="0">
                <a:latin typeface="Times-Roman" charset="0"/>
              </a:rPr>
              <a:t>41 mod 491 = 83</a:t>
            </a:r>
          </a:p>
          <a:p>
            <a:pPr marL="1371600" lvl="2" indent="-457200" eaLnBrk="1" hangingPunct="1">
              <a:lnSpc>
                <a:spcPct val="85000"/>
              </a:lnSpc>
              <a:buSzPct val="75000"/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30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</a:rPr>
              <a:t> 41 mod 491 = 248</a:t>
            </a:r>
          </a:p>
          <a:p>
            <a:pPr marL="1371600" lvl="2" indent="-457200" eaLnBrk="1" hangingPunct="1">
              <a:lnSpc>
                <a:spcPct val="85000"/>
              </a:lnSpc>
              <a:buSzPct val="75000"/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57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</a:rPr>
              <a:t> 41 mod 491 = 373</a:t>
            </a:r>
            <a:endParaRPr lang="en-US" sz="1600" dirty="0">
              <a:latin typeface="Times-Roman" charset="0"/>
            </a:endParaRPr>
          </a:p>
          <a:p>
            <a:pPr marL="609600" indent="-609600" eaLnBrk="1" hangingPunct="1">
              <a:lnSpc>
                <a:spcPct val="85000"/>
              </a:lnSpc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		120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  <a:sym typeface="Symbol" charset="2"/>
              </a:rPr>
              <a:t> </a:t>
            </a:r>
            <a:r>
              <a:rPr lang="en-US" sz="2000" dirty="0">
                <a:latin typeface="Times-Roman" charset="0"/>
              </a:rPr>
              <a:t>41 mod 491 = 10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2"/>
              <a:buNone/>
            </a:pPr>
            <a:r>
              <a:rPr lang="en-US" sz="2000" dirty="0">
                <a:latin typeface="Times-Roman" charset="0"/>
              </a:rPr>
              <a:t>		251 </a:t>
            </a:r>
            <a:r>
              <a:rPr lang="en-US" sz="2000" dirty="0" err="1">
                <a:latin typeface="Times-Roman" charset="0"/>
                <a:sym typeface="Symbol" charset="2"/>
              </a:rPr>
              <a:t></a:t>
            </a:r>
            <a:r>
              <a:rPr lang="en-US" sz="2000" dirty="0">
                <a:latin typeface="Times-Roman" charset="0"/>
                <a:sym typeface="Symbol" charset="2"/>
              </a:rPr>
              <a:t> </a:t>
            </a:r>
            <a:r>
              <a:rPr lang="en-US" sz="2000" dirty="0">
                <a:latin typeface="Times-Roman" charset="0"/>
              </a:rPr>
              <a:t>41 mod 491 = 471 </a:t>
            </a:r>
          </a:p>
          <a:p>
            <a:pPr marL="609600" indent="-609600" eaLnBrk="1" hangingPunct="1">
              <a:lnSpc>
                <a:spcPct val="85000"/>
              </a:lnSpc>
            </a:pPr>
            <a:r>
              <a:rPr lang="en-US" sz="2800" dirty="0"/>
              <a:t>“General” knapsack: </a:t>
            </a:r>
            <a:r>
              <a:rPr lang="en-US" sz="2400" dirty="0">
                <a:latin typeface="Times-Roman" charset="0"/>
              </a:rPr>
              <a:t>(82,123,287,83,248,373,10,471)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Knapsack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b="1" dirty="0">
                <a:solidFill>
                  <a:schemeClr val="hlink"/>
                </a:solidFill>
              </a:rPr>
              <a:t>Private key:</a:t>
            </a:r>
            <a:r>
              <a:rPr lang="en-US" dirty="0"/>
              <a:t> </a:t>
            </a:r>
            <a:r>
              <a:rPr lang="en-US" sz="2800" dirty="0">
                <a:latin typeface="Times-Roman" charset="0"/>
              </a:rPr>
              <a:t>(2,3,7,14,30,57,120,251) 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</a:pPr>
            <a:r>
              <a:rPr lang="en-US" sz="2800" dirty="0">
                <a:latin typeface="Times-Roman" charset="0"/>
              </a:rPr>
              <a:t>				 m</a:t>
            </a:r>
            <a:r>
              <a:rPr lang="en-US" sz="2800" baseline="30000" dirty="0">
                <a:latin typeface="Times-Roman" charset="0"/>
                <a:sym typeface="Symbol" charset="2"/>
              </a:rPr>
              <a:t></a:t>
            </a:r>
            <a:r>
              <a:rPr lang="en-US" sz="2800" baseline="30000" dirty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 mod </a:t>
            </a:r>
            <a:r>
              <a:rPr lang="en-US" sz="2800" dirty="0" err="1">
                <a:latin typeface="Times-Roman" charset="0"/>
              </a:rPr>
              <a:t>n</a:t>
            </a:r>
            <a:r>
              <a:rPr lang="en-US" sz="2800" dirty="0">
                <a:latin typeface="Times-Roman" charset="0"/>
              </a:rPr>
              <a:t> = 41</a:t>
            </a:r>
            <a:r>
              <a:rPr lang="en-US" sz="2800" baseline="30000" dirty="0">
                <a:latin typeface="Times-Roman" charset="0"/>
                <a:sym typeface="Symbol" charset="2"/>
              </a:rPr>
              <a:t></a:t>
            </a:r>
            <a:r>
              <a:rPr lang="en-US" sz="2800" baseline="30000" dirty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 mod 491 = 12</a:t>
            </a:r>
            <a:endParaRPr lang="en-US" dirty="0"/>
          </a:p>
          <a:p>
            <a:pPr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b="1" dirty="0">
                <a:solidFill>
                  <a:schemeClr val="hlink"/>
                </a:solidFill>
              </a:rPr>
              <a:t>Public key:</a:t>
            </a:r>
            <a:r>
              <a:rPr lang="en-US" dirty="0"/>
              <a:t> </a:t>
            </a:r>
            <a:r>
              <a:rPr lang="en-US" sz="2800" dirty="0">
                <a:latin typeface="Times-Roman" charset="0"/>
              </a:rPr>
              <a:t>(82,123,287,83,248,373,10,471), </a:t>
            </a:r>
            <a:r>
              <a:rPr lang="en-US" sz="2800" dirty="0" err="1">
                <a:latin typeface="Times-Roman" charset="0"/>
              </a:rPr>
              <a:t>n</a:t>
            </a:r>
            <a:r>
              <a:rPr lang="en-US" sz="2800" dirty="0">
                <a:latin typeface="Times-Roman" charset="0"/>
              </a:rPr>
              <a:t>=491</a:t>
            </a:r>
            <a:endParaRPr lang="en-US" sz="2800" dirty="0"/>
          </a:p>
          <a:p>
            <a:pPr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Example: Encrypt </a:t>
            </a:r>
            <a:r>
              <a:rPr lang="en-US" sz="2800" dirty="0">
                <a:latin typeface="Times-Roman" charset="0"/>
              </a:rPr>
              <a:t>10010110 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  <a:buFontTx/>
              <a:buNone/>
            </a:pPr>
            <a:r>
              <a:rPr lang="en-US" sz="2400" dirty="0">
                <a:latin typeface="Times-Roman" charset="0"/>
              </a:rPr>
              <a:t>	82 + 83 + 373 + 10 =  548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To decrypt</a:t>
            </a:r>
            <a:r>
              <a:rPr lang="en-US" dirty="0" smtClean="0"/>
              <a:t>, use private key…</a:t>
            </a:r>
            <a:endParaRPr lang="en-US" dirty="0" smtClean="0">
              <a:latin typeface="Times-Roman" charset="0"/>
            </a:endParaRP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>
                <a:latin typeface="Times-Roman" charset="0"/>
              </a:rPr>
              <a:t>548</a:t>
            </a:r>
            <a:r>
              <a:rPr lang="en-US" sz="2400" dirty="0">
                <a:latin typeface="Times-Roman" charset="0"/>
              </a:rPr>
              <a:t> · </a:t>
            </a:r>
            <a:r>
              <a:rPr lang="en-US" dirty="0">
                <a:latin typeface="Times-Roman" charset="0"/>
              </a:rPr>
              <a:t>12 = 193 mod 491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Solve (easy) SIK with </a:t>
            </a:r>
            <a:r>
              <a:rPr lang="en-US" dirty="0">
                <a:latin typeface="Times-Roman" charset="0"/>
              </a:rPr>
              <a:t>S = 193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Obtain plaintext </a:t>
            </a:r>
            <a:r>
              <a:rPr lang="en-US" dirty="0">
                <a:latin typeface="Times-Roman" charset="0"/>
              </a:rPr>
              <a:t>10010110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Knapsack Weakness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Trapdoor:</a:t>
            </a:r>
            <a:r>
              <a:rPr lang="en-US" sz="2800" dirty="0"/>
              <a:t> Convert SIK into “general” knapsack using modular arithmetic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One-way:</a:t>
            </a:r>
            <a:r>
              <a:rPr lang="en-US" sz="2800" dirty="0"/>
              <a:t> General knapsack easy to encrypt, hard to solve; SIK easy to solve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This knapsack cryptosystem is </a:t>
            </a:r>
            <a:r>
              <a:rPr lang="en-US" sz="2800" b="1" dirty="0">
                <a:solidFill>
                  <a:srgbClr val="FF0000"/>
                </a:solidFill>
              </a:rPr>
              <a:t>insecure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Broken in 1983 with Apple II computer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The attack uses </a:t>
            </a:r>
            <a:r>
              <a:rPr lang="en-US" sz="2400" b="1" dirty="0">
                <a:solidFill>
                  <a:schemeClr val="hlink"/>
                </a:solidFill>
              </a:rPr>
              <a:t>lattice reduction</a:t>
            </a:r>
            <a:endParaRPr lang="en-US" sz="24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“General knapsack” is not general enough!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This special</a:t>
            </a:r>
            <a:r>
              <a:rPr lang="en-US" sz="2400" dirty="0" smtClean="0"/>
              <a:t> case of knapsack </a:t>
            </a:r>
            <a:r>
              <a:rPr lang="en-US" sz="2400" dirty="0"/>
              <a:t>is</a:t>
            </a:r>
            <a:r>
              <a:rPr lang="en-US" sz="2400" dirty="0" smtClean="0"/>
              <a:t> easy </a:t>
            </a:r>
            <a:r>
              <a:rPr lang="en-US" sz="2400" dirty="0"/>
              <a:t>to</a:t>
            </a:r>
            <a:r>
              <a:rPr lang="en-US" sz="2400" dirty="0" smtClean="0"/>
              <a:t> break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RSA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RSA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Invented by Clifford Cocks </a:t>
            </a:r>
            <a:r>
              <a:rPr lang="en-US" sz="2800" dirty="0"/>
              <a:t>(GCHQ</a:t>
            </a:r>
            <a:r>
              <a:rPr lang="en-US" sz="2800" dirty="0" smtClean="0"/>
              <a:t>) and </a:t>
            </a:r>
            <a:r>
              <a:rPr lang="en-US" sz="2800" b="1" dirty="0" err="1">
                <a:solidFill>
                  <a:srgbClr val="3366FF"/>
                </a:solidFill>
              </a:rPr>
              <a:t>R</a:t>
            </a:r>
            <a:r>
              <a:rPr lang="en-US" sz="2800" dirty="0" err="1"/>
              <a:t>ivest</a:t>
            </a:r>
            <a:r>
              <a:rPr lang="en-US" sz="2800" dirty="0"/>
              <a:t>, </a:t>
            </a:r>
            <a:r>
              <a:rPr lang="en-US" sz="2800" b="1" dirty="0" smtClean="0">
                <a:solidFill>
                  <a:srgbClr val="3366FF"/>
                </a:solidFill>
              </a:rPr>
              <a:t>S</a:t>
            </a:r>
            <a:r>
              <a:rPr lang="en-US" sz="2800" dirty="0" smtClean="0"/>
              <a:t>hamir, and </a:t>
            </a:r>
            <a:r>
              <a:rPr lang="en-US" sz="2800" b="1" dirty="0" err="1">
                <a:solidFill>
                  <a:srgbClr val="3366FF"/>
                </a:solidFill>
              </a:rPr>
              <a:t>A</a:t>
            </a:r>
            <a:r>
              <a:rPr lang="en-US" sz="2800" dirty="0" err="1"/>
              <a:t>dleman</a:t>
            </a:r>
            <a:r>
              <a:rPr lang="en-US" sz="2800" dirty="0"/>
              <a:t> (MIT)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RSA is the </a:t>
            </a:r>
            <a:r>
              <a:rPr lang="en-US" sz="2400" b="1" i="1" dirty="0">
                <a:solidFill>
                  <a:srgbClr val="FFBE03"/>
                </a:solidFill>
              </a:rPr>
              <a:t>gold standard </a:t>
            </a:r>
            <a:r>
              <a:rPr lang="en-US" sz="2400" dirty="0"/>
              <a:t>in public key crypto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Let </a:t>
            </a:r>
            <a:r>
              <a:rPr lang="en-US" sz="2800" dirty="0" err="1">
                <a:latin typeface="Times-Roman" charset="0"/>
              </a:rPr>
              <a:t>p</a:t>
            </a:r>
            <a:r>
              <a:rPr lang="en-US" sz="2800" dirty="0"/>
              <a:t> and </a:t>
            </a:r>
            <a:r>
              <a:rPr lang="en-US" sz="2800" dirty="0" err="1">
                <a:latin typeface="Times-Roman" charset="0"/>
              </a:rPr>
              <a:t>q</a:t>
            </a:r>
            <a:r>
              <a:rPr lang="en-US" sz="2800" dirty="0"/>
              <a:t> be two large prime numbers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Let </a:t>
            </a:r>
            <a:r>
              <a:rPr lang="en-US" sz="2800" dirty="0">
                <a:latin typeface="Times-Roman" charset="0"/>
              </a:rPr>
              <a:t>N = </a:t>
            </a:r>
            <a:r>
              <a:rPr lang="en-US" sz="2800" dirty="0" err="1">
                <a:latin typeface="Times-Roman" charset="0"/>
              </a:rPr>
              <a:t>pq</a:t>
            </a:r>
            <a:r>
              <a:rPr lang="en-US" sz="2800" dirty="0"/>
              <a:t> be the </a:t>
            </a:r>
            <a:r>
              <a:rPr lang="en-US" sz="2800" b="1" dirty="0">
                <a:solidFill>
                  <a:schemeClr val="hlink"/>
                </a:solidFill>
              </a:rPr>
              <a:t>modulus</a:t>
            </a:r>
            <a:endParaRPr lang="en-US" sz="2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Choose </a:t>
            </a:r>
            <a:r>
              <a:rPr lang="en-US" sz="2800" dirty="0" err="1">
                <a:latin typeface="Times-Roman" charset="0"/>
              </a:rPr>
              <a:t>e</a:t>
            </a:r>
            <a:r>
              <a:rPr lang="en-US" sz="2800" dirty="0"/>
              <a:t> relatively prime to </a:t>
            </a:r>
            <a:r>
              <a:rPr lang="en-US" sz="2800" dirty="0">
                <a:latin typeface="Times-Roman" charset="0"/>
              </a:rPr>
              <a:t>(</a:t>
            </a:r>
            <a:r>
              <a:rPr lang="en-US" sz="2800" dirty="0" smtClean="0">
                <a:latin typeface="Times-Roman" charset="0"/>
              </a:rPr>
              <a:t>p</a:t>
            </a:r>
            <a:r>
              <a:rPr lang="en-US" sz="2400" dirty="0" smtClean="0">
                <a:latin typeface="Times-Roman" charset="0"/>
                <a:sym typeface="Symbol" charset="2"/>
              </a:rPr>
              <a:t>−</a:t>
            </a:r>
            <a:r>
              <a:rPr lang="en-US" sz="2800" dirty="0" smtClean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)(</a:t>
            </a:r>
            <a:r>
              <a:rPr lang="en-US" sz="2800" dirty="0" smtClean="0">
                <a:latin typeface="Times-Roman" charset="0"/>
              </a:rPr>
              <a:t>q</a:t>
            </a:r>
            <a:r>
              <a:rPr lang="en-US" sz="2400" dirty="0" smtClean="0">
                <a:latin typeface="Times-Roman" charset="0"/>
                <a:sym typeface="Symbol" charset="2"/>
              </a:rPr>
              <a:t>−</a:t>
            </a:r>
            <a:r>
              <a:rPr lang="en-US" sz="2800" dirty="0" smtClean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)</a:t>
            </a:r>
            <a:endParaRPr lang="en-US" sz="28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/>
              <a:t>Find </a:t>
            </a:r>
            <a:r>
              <a:rPr lang="en-US" sz="2800" dirty="0" err="1">
                <a:latin typeface="Times-Roman" charset="0"/>
              </a:rPr>
              <a:t>d</a:t>
            </a:r>
            <a:r>
              <a:rPr lang="en-US" sz="2800" dirty="0"/>
              <a:t> such that </a:t>
            </a:r>
            <a:r>
              <a:rPr lang="en-US" sz="2800" dirty="0" err="1">
                <a:latin typeface="Times-Roman" charset="0"/>
              </a:rPr>
              <a:t>ed</a:t>
            </a:r>
            <a:r>
              <a:rPr lang="en-US" sz="2800" dirty="0">
                <a:latin typeface="Times-Roman" charset="0"/>
              </a:rPr>
              <a:t> = 1 mod (</a:t>
            </a:r>
            <a:r>
              <a:rPr lang="en-US" sz="2800" dirty="0" smtClean="0">
                <a:latin typeface="Times-Roman" charset="0"/>
              </a:rPr>
              <a:t>p</a:t>
            </a:r>
            <a:r>
              <a:rPr lang="en-US" sz="2400" dirty="0" smtClean="0">
                <a:latin typeface="Times-Roman" charset="0"/>
                <a:sym typeface="Symbol" charset="2"/>
              </a:rPr>
              <a:t>−</a:t>
            </a:r>
            <a:r>
              <a:rPr lang="en-US" sz="2800" dirty="0" smtClean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)(</a:t>
            </a:r>
            <a:r>
              <a:rPr lang="en-US" sz="2800" dirty="0" smtClean="0">
                <a:latin typeface="Times-Roman" charset="0"/>
              </a:rPr>
              <a:t>q</a:t>
            </a:r>
            <a:r>
              <a:rPr lang="en-US" sz="2400" dirty="0" smtClean="0">
                <a:latin typeface="Times-Roman" charset="0"/>
                <a:sym typeface="Symbol" charset="2"/>
              </a:rPr>
              <a:t>−</a:t>
            </a:r>
            <a:r>
              <a:rPr lang="en-US" sz="2800" dirty="0" smtClean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)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Public key</a:t>
            </a:r>
            <a:r>
              <a:rPr lang="en-US" sz="2800" dirty="0"/>
              <a:t> is </a:t>
            </a:r>
            <a:r>
              <a:rPr lang="en-US" sz="2800" dirty="0">
                <a:latin typeface="Times-Roman" charset="0"/>
              </a:rPr>
              <a:t>(</a:t>
            </a:r>
            <a:r>
              <a:rPr lang="en-US" sz="2800" dirty="0" err="1">
                <a:latin typeface="Times-Roman" charset="0"/>
              </a:rPr>
              <a:t>N,e</a:t>
            </a:r>
            <a:r>
              <a:rPr lang="en-US" sz="2800" dirty="0">
                <a:latin typeface="Times-Roman" charset="0"/>
              </a:rPr>
              <a:t>)</a:t>
            </a:r>
            <a:endParaRPr lang="en-US" sz="2800" dirty="0"/>
          </a:p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Private key</a:t>
            </a:r>
            <a:r>
              <a:rPr lang="en-US" sz="2800" dirty="0"/>
              <a:t> is </a:t>
            </a:r>
            <a:r>
              <a:rPr lang="en-US" sz="2800" dirty="0" err="1">
                <a:latin typeface="Times-Roman" charset="0"/>
              </a:rPr>
              <a:t>d</a:t>
            </a:r>
            <a:endParaRPr lang="en-US" sz="2800" dirty="0">
              <a:latin typeface="Times-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/>
              <a:t>RSA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20000" cy="4419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 dirty="0" smtClean="0"/>
              <a:t>Message </a:t>
            </a:r>
            <a:r>
              <a:rPr lang="en-US" sz="2800" dirty="0" smtClean="0">
                <a:latin typeface="Times-Roman"/>
                <a:cs typeface="Times-Roman"/>
              </a:rPr>
              <a:t>M</a:t>
            </a:r>
            <a:r>
              <a:rPr lang="en-US" sz="2800" dirty="0" smtClean="0"/>
              <a:t> is treated as a number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dirty="0" smtClean="0"/>
              <a:t>To encrypt </a:t>
            </a:r>
            <a:r>
              <a:rPr lang="en-US" sz="2800" dirty="0">
                <a:latin typeface="Times-Roman" charset="0"/>
              </a:rPr>
              <a:t>M</a:t>
            </a:r>
            <a:r>
              <a:rPr lang="en-US" sz="2800" dirty="0" smtClean="0"/>
              <a:t> we compute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dirty="0">
                <a:latin typeface="Times-Roman" charset="0"/>
              </a:rPr>
              <a:t>C = M</a:t>
            </a:r>
            <a:r>
              <a:rPr lang="en-US" baseline="30000" dirty="0">
                <a:latin typeface="Times-Roman" charset="0"/>
              </a:rPr>
              <a:t>e</a:t>
            </a:r>
            <a:r>
              <a:rPr lang="en-US" dirty="0">
                <a:latin typeface="Times-Roman" charset="0"/>
              </a:rPr>
              <a:t> mod N </a:t>
            </a:r>
            <a:endParaRPr lang="en-US" dirty="0"/>
          </a:p>
          <a:p>
            <a:pPr eaLnBrk="1" hangingPunct="1">
              <a:lnSpc>
                <a:spcPct val="85000"/>
              </a:lnSpc>
            </a:pPr>
            <a:r>
              <a:rPr lang="en-US" sz="2800" dirty="0"/>
              <a:t>To decrypt </a:t>
            </a:r>
            <a:r>
              <a:rPr lang="en-US" sz="2800" dirty="0" err="1"/>
              <a:t>ciphertext</a:t>
            </a:r>
            <a:r>
              <a:rPr lang="en-US" sz="2800" dirty="0"/>
              <a:t> </a:t>
            </a:r>
            <a:r>
              <a:rPr lang="en-US" sz="2800" dirty="0" smtClean="0">
                <a:latin typeface="Times-Roman" charset="0"/>
              </a:rPr>
              <a:t>C</a:t>
            </a:r>
            <a:r>
              <a:rPr lang="en-US" sz="2800" dirty="0" smtClean="0"/>
              <a:t>, we compute</a:t>
            </a:r>
            <a:endParaRPr lang="en-US" sz="2800" dirty="0"/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dirty="0">
                <a:latin typeface="Times-Roman" charset="0"/>
              </a:rPr>
              <a:t>M = </a:t>
            </a:r>
            <a:r>
              <a:rPr lang="en-US" dirty="0" err="1">
                <a:latin typeface="Times-Roman" charset="0"/>
              </a:rPr>
              <a:t>C</a:t>
            </a:r>
            <a:r>
              <a:rPr lang="en-US" baseline="30000" dirty="0" err="1">
                <a:latin typeface="Times-Roman" charset="0"/>
              </a:rPr>
              <a:t>d</a:t>
            </a:r>
            <a:r>
              <a:rPr lang="en-US" dirty="0">
                <a:latin typeface="Times-Roman" charset="0"/>
              </a:rPr>
              <a:t> mod N </a:t>
            </a:r>
            <a:endParaRPr lang="en-US" dirty="0"/>
          </a:p>
          <a:p>
            <a:pPr eaLnBrk="1" hangingPunct="1">
              <a:lnSpc>
                <a:spcPct val="85000"/>
              </a:lnSpc>
            </a:pPr>
            <a:r>
              <a:rPr lang="en-US" sz="2800" dirty="0"/>
              <a:t>Recall that </a:t>
            </a:r>
            <a:r>
              <a:rPr lang="en-US" sz="2800" dirty="0" err="1">
                <a:latin typeface="Times-Roman" charset="0"/>
              </a:rPr>
              <a:t>e</a:t>
            </a:r>
            <a:r>
              <a:rPr lang="en-US" sz="2800" dirty="0"/>
              <a:t> and </a:t>
            </a:r>
            <a:r>
              <a:rPr lang="en-US" sz="2800" dirty="0">
                <a:latin typeface="Times-Roman" charset="0"/>
              </a:rPr>
              <a:t>N</a:t>
            </a:r>
            <a:r>
              <a:rPr lang="en-US" sz="2800" dirty="0"/>
              <a:t> are public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dirty="0"/>
              <a:t>If Trudy can factor </a:t>
            </a:r>
            <a:r>
              <a:rPr lang="en-US" sz="2800" dirty="0" smtClean="0">
                <a:latin typeface="Times-Roman" charset="0"/>
              </a:rPr>
              <a:t>N = </a:t>
            </a:r>
            <a:r>
              <a:rPr lang="en-US" sz="2800" dirty="0" err="1" smtClean="0">
                <a:latin typeface="Times-Roman" charset="0"/>
              </a:rPr>
              <a:t>pq</a:t>
            </a:r>
            <a:r>
              <a:rPr lang="en-US" sz="2800" dirty="0" smtClean="0"/>
              <a:t>, </a:t>
            </a:r>
            <a:r>
              <a:rPr lang="en-US" sz="2800" dirty="0"/>
              <a:t>she can use </a:t>
            </a:r>
            <a:r>
              <a:rPr lang="en-US" sz="2800" dirty="0" err="1">
                <a:latin typeface="Times-Roman" charset="0"/>
              </a:rPr>
              <a:t>e</a:t>
            </a:r>
            <a:r>
              <a:rPr lang="en-US" sz="2800" dirty="0"/>
              <a:t> to easily find </a:t>
            </a:r>
            <a:r>
              <a:rPr lang="en-US" sz="2800" dirty="0" err="1">
                <a:latin typeface="Times-Roman" charset="0"/>
              </a:rPr>
              <a:t>d</a:t>
            </a:r>
            <a:r>
              <a:rPr lang="en-US" sz="2800" dirty="0"/>
              <a:t> since </a:t>
            </a:r>
            <a:r>
              <a:rPr lang="en-US" sz="2800" dirty="0" err="1">
                <a:latin typeface="Times-Roman" charset="0"/>
              </a:rPr>
              <a:t>ed</a:t>
            </a:r>
            <a:r>
              <a:rPr lang="en-US" sz="2800" dirty="0">
                <a:latin typeface="Times-Roman" charset="0"/>
              </a:rPr>
              <a:t> = 1 mod (</a:t>
            </a:r>
            <a:r>
              <a:rPr lang="en-US" sz="2800" dirty="0" smtClean="0">
                <a:latin typeface="Times-Roman" charset="0"/>
              </a:rPr>
              <a:t>p</a:t>
            </a:r>
            <a:r>
              <a:rPr lang="en-US" sz="2800" dirty="0" smtClean="0">
                <a:latin typeface="Times-Roman" charset="0"/>
                <a:sym typeface="Symbol" charset="2"/>
              </a:rPr>
              <a:t>−</a:t>
            </a:r>
            <a:r>
              <a:rPr lang="en-US" sz="2800" dirty="0" smtClean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)(</a:t>
            </a:r>
            <a:r>
              <a:rPr lang="en-US" sz="2800" dirty="0" smtClean="0">
                <a:latin typeface="Times-Roman" charset="0"/>
              </a:rPr>
              <a:t>q</a:t>
            </a:r>
            <a:r>
              <a:rPr lang="en-US" sz="2800" dirty="0" smtClean="0">
                <a:latin typeface="Times-Roman" charset="0"/>
                <a:sym typeface="Symbol" charset="2"/>
              </a:rPr>
              <a:t>−</a:t>
            </a:r>
            <a:r>
              <a:rPr lang="en-US" sz="2800" dirty="0" smtClean="0">
                <a:latin typeface="Times-Roman" charset="0"/>
              </a:rPr>
              <a:t>1</a:t>
            </a:r>
            <a:r>
              <a:rPr lang="en-US" sz="2800" dirty="0">
                <a:latin typeface="Times-Roman" charset="0"/>
              </a:rPr>
              <a:t>)</a:t>
            </a:r>
            <a:endParaRPr lang="en-US" sz="2800" dirty="0" smtClean="0"/>
          </a:p>
          <a:p>
            <a:pPr eaLnBrk="1" hangingPunct="1">
              <a:lnSpc>
                <a:spcPct val="85000"/>
              </a:lnSpc>
            </a:pPr>
            <a:r>
              <a:rPr lang="en-US" sz="2800" dirty="0" smtClean="0"/>
              <a:t>So, </a:t>
            </a:r>
            <a:r>
              <a:rPr lang="en-US" sz="2800" b="1" dirty="0" smtClean="0">
                <a:solidFill>
                  <a:schemeClr val="hlink"/>
                </a:solidFill>
              </a:rPr>
              <a:t>factoring </a:t>
            </a:r>
            <a:r>
              <a:rPr lang="en-US" sz="2800" b="1" dirty="0">
                <a:solidFill>
                  <a:schemeClr val="hlink"/>
                </a:solidFill>
              </a:rPr>
              <a:t>the modulus breaks RSA</a:t>
            </a:r>
            <a:endParaRPr lang="en-US" sz="2800" dirty="0"/>
          </a:p>
          <a:p>
            <a:pPr lvl="1" eaLnBrk="1" hangingPunct="1">
              <a:lnSpc>
                <a:spcPct val="85000"/>
              </a:lnSpc>
            </a:pPr>
            <a:r>
              <a:rPr lang="en-US" sz="2400" dirty="0" smtClean="0"/>
              <a:t>Is </a:t>
            </a:r>
            <a:r>
              <a:rPr lang="en-US" sz="2400" dirty="0"/>
              <a:t>factoring</a:t>
            </a:r>
            <a:r>
              <a:rPr lang="en-US" sz="2400" dirty="0" smtClean="0"/>
              <a:t> the </a:t>
            </a:r>
            <a:r>
              <a:rPr lang="en-US" sz="2400" dirty="0"/>
              <a:t>only way to break </a:t>
            </a:r>
            <a:r>
              <a:rPr lang="en-US" sz="2400" dirty="0" smtClean="0"/>
              <a:t>RSA?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966</Words>
  <Application>Microsoft Office PowerPoint</Application>
  <PresentationFormat>On-screen Show (4:3)</PresentationFormat>
  <Paragraphs>132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Knapsack Problem</vt:lpstr>
      <vt:lpstr>Knapsack Problem</vt:lpstr>
      <vt:lpstr>Knapsack Cryptosystem</vt:lpstr>
      <vt:lpstr>Example</vt:lpstr>
      <vt:lpstr>Knapsack Example</vt:lpstr>
      <vt:lpstr>Knapsack Weakness</vt:lpstr>
      <vt:lpstr>RSA</vt:lpstr>
      <vt:lpstr>RSA</vt:lpstr>
      <vt:lpstr>RSA</vt:lpstr>
      <vt:lpstr>Does RSA Really Work?</vt:lpstr>
      <vt:lpstr>Simple RSA Example</vt:lpstr>
      <vt:lpstr>Simple RSA Example</vt:lpstr>
      <vt:lpstr>More Efficient RSA (1)</vt:lpstr>
      <vt:lpstr>More Efficient RSA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Knapsack Problem</dc:title>
  <dc:creator>Omar Al-Kadi</dc:creator>
  <cp:lastModifiedBy>Omar Al-Kadi</cp:lastModifiedBy>
  <cp:revision>1</cp:revision>
  <dcterms:created xsi:type="dcterms:W3CDTF">2018-10-28T14:07:52Z</dcterms:created>
  <dcterms:modified xsi:type="dcterms:W3CDTF">2018-10-28T14:09:53Z</dcterms:modified>
</cp:coreProperties>
</file>